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8" r:id="rId5"/>
    <p:sldId id="2147375403" r:id="rId6"/>
    <p:sldId id="2147375432" r:id="rId7"/>
    <p:sldId id="2147375433" r:id="rId8"/>
    <p:sldId id="2147375434" r:id="rId9"/>
    <p:sldId id="2147375435" r:id="rId10"/>
    <p:sldId id="2147375436" r:id="rId11"/>
    <p:sldId id="2147375437" r:id="rId12"/>
    <p:sldId id="2147375438" r:id="rId13"/>
    <p:sldId id="2147375440" r:id="rId14"/>
    <p:sldId id="48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I Orsolya (CNECT)" initials="DO(" lastIdx="1" clrIdx="0">
    <p:extLst>
      <p:ext uri="{19B8F6BF-5375-455C-9EA6-DF929625EA0E}">
        <p15:presenceInfo xmlns:p15="http://schemas.microsoft.com/office/powerpoint/2012/main" userId="S-1-5-21-1606980848-2025429265-839522115-144088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5DC1"/>
    <a:srgbClr val="0356B1"/>
    <a:srgbClr val="034EA2"/>
    <a:srgbClr val="FFDC73"/>
    <a:srgbClr val="7DA8FF"/>
    <a:srgbClr val="024B9C"/>
    <a:srgbClr val="004494"/>
    <a:srgbClr val="D3E8F9"/>
    <a:srgbClr val="024E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261" autoAdjust="0"/>
  </p:normalViewPr>
  <p:slideViewPr>
    <p:cSldViewPr snapToGrid="0">
      <p:cViewPr varScale="1">
        <p:scale>
          <a:sx n="86" d="100"/>
          <a:sy n="86" d="100"/>
        </p:scale>
        <p:origin x="1518" y="96"/>
      </p:cViewPr>
      <p:guideLst>
        <p:guide orient="horz" pos="209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04092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78335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6857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DDF8FD-4296-9773-90C1-9249D1C70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FEFF12-4BC4-D3AE-DA4C-D6CD7A9367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4CCB0C-F9AE-0132-A46F-49D20130D1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F06A68-8673-6C07-1D69-C1B954085D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4187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1DDD81-04F9-F864-F0C4-F4545CFBF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522EF4-60E7-C8FE-68B2-DC9A0072F8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A98F2D-7C6E-4032-A428-09A2C37D3B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5A0CBC-2421-6FD6-B152-B7ACF36D4C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9864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D79693-F6A8-E74D-132F-2A3AC5B942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379407-4102-43B8-DBBF-D2976E98A8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BA3448-4335-7B8C-84D4-12C73BDDB7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C81ED6-4CDB-38B4-CE1E-779DD9F7D1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5749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337B91-FD4A-9FB7-9B38-FF6217EDA9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1D1EEC3-3D27-F772-59C2-2E360AFCD5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48E7C6-E7FB-F64F-C38E-59472BED10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F7E8F3-F639-062D-D4E4-77195E191A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8473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59641A-9868-F1FD-0C27-F77EA86F8A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6D8E8C-8084-4B6E-CA10-90856F4DB4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81270C-EC4B-3D7D-9556-781A76E6FB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E9956-2379-1B5D-F5A2-E9B3641470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9642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6D38A3-6FCE-DA0A-E385-1E7A699B8C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DBA5E8-130D-A740-760D-BEA5336240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BB3219-16D0-F2D9-66B5-3B2A535C60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8F36C4-A1D8-B5B1-1C16-7365BD5C95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8399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425E97-B403-4027-AF57-A39C95124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715009-76F6-AE8A-ADFD-BD5ACD241D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B5BD54-97B0-DE05-A2CB-9F04AA6973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3356C9-8986-DA86-6B32-6F5100C8FD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229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ound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4" name="Straight Connector 3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969963" y="1843395"/>
            <a:ext cx="2138669" cy="2138669"/>
          </a:xfrm>
          <a:prstGeom prst="ellipse">
            <a:avLst/>
          </a:prstGeo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3581400" y="1843394"/>
            <a:ext cx="2138669" cy="2138669"/>
          </a:xfrm>
          <a:prstGeom prst="ellipse">
            <a:avLst/>
          </a:prstGeo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6192837" y="1843393"/>
            <a:ext cx="2138669" cy="2138669"/>
          </a:xfrm>
          <a:prstGeom prst="ellipse">
            <a:avLst/>
          </a:prstGeo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8804274" y="1843392"/>
            <a:ext cx="2138669" cy="2138669"/>
          </a:xfrm>
          <a:prstGeom prst="ellipse">
            <a:avLst/>
          </a:prstGeo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936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31239" y="6571716"/>
            <a:ext cx="460761" cy="2862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  <p:sldLayoutId id="2147483671" r:id="rId2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062719" y="1974094"/>
            <a:ext cx="10468810" cy="214952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5400" dirty="0"/>
              <a:t>Use of AI in Justice</a:t>
            </a:r>
            <a:br>
              <a:rPr lang="en-US" sz="4000" dirty="0"/>
            </a:br>
            <a:endParaRPr lang="en-GB" sz="2000" dirty="0">
              <a:solidFill>
                <a:schemeClr val="accent5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062719" y="4263527"/>
            <a:ext cx="10065224" cy="60832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000" dirty="0"/>
              <a:t>4 October </a:t>
            </a:r>
            <a:r>
              <a:rPr lang="en-GB" sz="2000" dirty="0"/>
              <a:t>2025</a:t>
            </a:r>
            <a:endParaRPr lang="en-GB" sz="2000" dirty="0">
              <a:cs typeface="Arial"/>
            </a:endParaRPr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F54208C8-A9E4-4109-B0DF-C11298969674}"/>
              </a:ext>
            </a:extLst>
          </p:cNvPr>
          <p:cNvSpPr txBox="1">
            <a:spLocks/>
          </p:cNvSpPr>
          <p:nvPr/>
        </p:nvSpPr>
        <p:spPr>
          <a:xfrm>
            <a:off x="1638470" y="5242501"/>
            <a:ext cx="10112848" cy="13214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2"/>
              </a:buClr>
              <a:buFontTx/>
              <a:buNone/>
              <a:defRPr sz="2200" i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US" sz="1600" dirty="0"/>
              <a:t>Gösta Petri</a:t>
            </a:r>
          </a:p>
          <a:p>
            <a:pPr>
              <a:spcAft>
                <a:spcPts val="600"/>
              </a:spcAft>
            </a:pPr>
            <a:r>
              <a:rPr lang="en-US" sz="1600" dirty="0"/>
              <a:t>Team leader e-justice</a:t>
            </a:r>
          </a:p>
          <a:p>
            <a:pPr>
              <a:spcAft>
                <a:spcPts val="600"/>
              </a:spcAft>
            </a:pPr>
            <a:r>
              <a:rPr lang="en-US" sz="1600" dirty="0"/>
              <a:t>DG JUST - Unit A1 Digital transition &amp; judicial training</a:t>
            </a:r>
          </a:p>
        </p:txBody>
      </p:sp>
    </p:spTree>
    <p:extLst>
      <p:ext uri="{BB962C8B-B14F-4D97-AF65-F5344CB8AC3E}">
        <p14:creationId xmlns:p14="http://schemas.microsoft.com/office/powerpoint/2010/main" val="1121371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EAB76E-AC50-DD64-DB28-299E99B0B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63D9786-E1CE-AF0A-221E-CACC5C0156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848" y="1892300"/>
            <a:ext cx="11026392" cy="339208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dirty="0"/>
              <a:t>Commission and Council engaged in discussions on the use of AI in justice over the past years</a:t>
            </a:r>
          </a:p>
          <a:p>
            <a:r>
              <a:rPr lang="en-GB" dirty="0"/>
              <a:t>Commission collected information on the national digitalisation of justice initiatives and the use of digital tools and infrastructure in justice together with Council presidencies</a:t>
            </a:r>
          </a:p>
          <a:p>
            <a:pPr marL="273050" indent="-273050"/>
            <a:r>
              <a:rPr lang="en-US" dirty="0"/>
              <a:t>Council approved set of Council conclusions in December 2024 on the use of AI in the justice field</a:t>
            </a:r>
            <a:endParaRPr lang="fr-B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2799DE-AE7A-31E2-53EF-502EBF098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10</a:t>
            </a:fld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3886986-CDF8-1F6C-FA20-306C92320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AI in justice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221614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167370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3AB8985-8856-898F-DCAE-1C6995112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329"/>
            <a:ext cx="11906864" cy="1122612"/>
          </a:xfrm>
        </p:spPr>
        <p:txBody>
          <a:bodyPr/>
          <a:lstStyle/>
          <a:p>
            <a:pPr marL="1073150" indent="-1073150"/>
            <a: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  <a:t>	</a:t>
            </a: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r>
              <a:rPr lang="en-GB" dirty="0">
                <a:solidFill>
                  <a:srgbClr val="034EA2"/>
                </a:solidFill>
                <a:latin typeface="Arial"/>
                <a:ea typeface="+mn-ea"/>
                <a:cs typeface="+mn-cs"/>
              </a:rPr>
              <a:t>AI in justice under the AI Act (I) - Background</a:t>
            </a:r>
            <a:endParaRPr lang="en-IE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0351E515-20CC-C523-B0DA-8A3C280863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10619344" cy="3906435"/>
          </a:xfrm>
        </p:spPr>
        <p:txBody>
          <a:bodyPr/>
          <a:lstStyle/>
          <a:p>
            <a:r>
              <a:rPr lang="en-IE" dirty="0">
                <a:cs typeface="Arial"/>
              </a:rPr>
              <a:t>AI Act entered into force 1 August 2024</a:t>
            </a:r>
          </a:p>
          <a:p>
            <a:r>
              <a:rPr lang="en-IE" dirty="0">
                <a:cs typeface="Arial"/>
              </a:rPr>
              <a:t>The first comprehensive legislative framework for AI in the world</a:t>
            </a:r>
          </a:p>
          <a:p>
            <a:r>
              <a:rPr lang="en-IE" dirty="0">
                <a:cs typeface="Arial"/>
              </a:rPr>
              <a:t>Ensures that AI serves the public good</a:t>
            </a:r>
          </a:p>
          <a:p>
            <a:r>
              <a:rPr lang="en-IE" dirty="0">
                <a:cs typeface="Arial"/>
              </a:rPr>
              <a:t>Phased application over three years</a:t>
            </a:r>
          </a:p>
          <a:p>
            <a:endParaRPr lang="en-IE" dirty="0">
              <a:cs typeface="Arial"/>
            </a:endParaRPr>
          </a:p>
          <a:p>
            <a:endParaRPr lang="en-IE" dirty="0">
              <a:cs typeface="Arial"/>
            </a:endParaRPr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035573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9E8A5D-6B7E-E0D0-C3F7-B662913C3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BE681AB-649C-D918-22BA-5350FAAF9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329"/>
            <a:ext cx="11906864" cy="1122612"/>
          </a:xfrm>
        </p:spPr>
        <p:txBody>
          <a:bodyPr/>
          <a:lstStyle/>
          <a:p>
            <a:pPr marL="1073150" indent="-1073150"/>
            <a: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  <a:t>	</a:t>
            </a: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r>
              <a:rPr lang="en-GB" dirty="0">
                <a:solidFill>
                  <a:srgbClr val="034EA2"/>
                </a:solidFill>
                <a:latin typeface="Arial"/>
                <a:ea typeface="+mn-ea"/>
                <a:cs typeface="+mn-cs"/>
              </a:rPr>
              <a:t>AI in justice under the AI Act (II) – Categories</a:t>
            </a:r>
            <a:endParaRPr lang="en-IE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27FDE26D-8332-00CB-2E96-ED41D32C08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10619344" cy="3906435"/>
          </a:xfrm>
        </p:spPr>
        <p:txBody>
          <a:bodyPr/>
          <a:lstStyle/>
          <a:p>
            <a:r>
              <a:rPr lang="en-IE" dirty="0">
                <a:cs typeface="Arial"/>
              </a:rPr>
              <a:t>AI Act categorises AI systems by risk: </a:t>
            </a:r>
          </a:p>
          <a:p>
            <a:pPr marL="1423988" indent="-530225">
              <a:buFont typeface="Wingdings" panose="05000000000000000000" pitchFamily="2" charset="2"/>
              <a:buChar char="Ø"/>
            </a:pPr>
            <a:r>
              <a:rPr lang="en-IE" dirty="0">
                <a:cs typeface="Arial"/>
              </a:rPr>
              <a:t>Unacceptable risk (e.g. social scoring) – prohibited</a:t>
            </a:r>
          </a:p>
          <a:p>
            <a:pPr marL="1423988" indent="-530225">
              <a:buFont typeface="Wingdings" panose="05000000000000000000" pitchFamily="2" charset="2"/>
              <a:buChar char="Ø"/>
            </a:pPr>
            <a:r>
              <a:rPr lang="en-IE" dirty="0">
                <a:cs typeface="Arial"/>
              </a:rPr>
              <a:t>High risk – permitted but subject to compliance with certain requirements and ex ante conformity assessment</a:t>
            </a:r>
          </a:p>
          <a:p>
            <a:pPr marL="1423988" indent="-530225">
              <a:buFont typeface="Wingdings" panose="05000000000000000000" pitchFamily="2" charset="2"/>
              <a:buChar char="Ø"/>
            </a:pPr>
            <a:r>
              <a:rPr lang="en-IE" dirty="0">
                <a:cs typeface="Arial"/>
              </a:rPr>
              <a:t>‘Transparency’ risk (e.g., social scoring, deep fakes) – permitted but subject to information/transparency obligations</a:t>
            </a:r>
          </a:p>
          <a:p>
            <a:pPr marL="1423988" indent="-530225">
              <a:buFont typeface="Wingdings" panose="05000000000000000000" pitchFamily="2" charset="2"/>
              <a:buChar char="Ø"/>
            </a:pPr>
            <a:r>
              <a:rPr lang="en-IE" dirty="0">
                <a:cs typeface="Arial"/>
              </a:rPr>
              <a:t>Minimal or no risk – permitted with no restrictions, voluntary codes of conduct possible</a:t>
            </a:r>
          </a:p>
          <a:p>
            <a:endParaRPr lang="en-IE" dirty="0">
              <a:cs typeface="Arial"/>
            </a:endParaRPr>
          </a:p>
          <a:p>
            <a:endParaRPr lang="en-IE" dirty="0">
              <a:cs typeface="Arial"/>
            </a:endParaRPr>
          </a:p>
          <a:p>
            <a:r>
              <a:rPr lang="en-IE" dirty="0">
                <a:cs typeface="Arial"/>
              </a:rPr>
              <a:t>Certain AI systems </a:t>
            </a:r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610973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D1FF3A-5C54-A990-75E3-5C47D4E355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A9EDA03-9DDD-163E-E2B7-41E687024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329"/>
            <a:ext cx="11906864" cy="1122612"/>
          </a:xfrm>
        </p:spPr>
        <p:txBody>
          <a:bodyPr/>
          <a:lstStyle/>
          <a:p>
            <a:pPr marL="1073150" indent="-1073150"/>
            <a: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  <a:t>	</a:t>
            </a: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r>
              <a:rPr lang="en-GB" dirty="0">
                <a:solidFill>
                  <a:srgbClr val="034EA2"/>
                </a:solidFill>
                <a:latin typeface="Arial"/>
                <a:ea typeface="+mn-ea"/>
                <a:cs typeface="+mn-cs"/>
              </a:rPr>
              <a:t>AI in justice under the AI Act (III) – Annex III</a:t>
            </a:r>
            <a:endParaRPr lang="en-IE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CBFD96B3-9EED-80EC-4C97-E1CCB7A735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10619344" cy="3906435"/>
          </a:xfrm>
        </p:spPr>
        <p:txBody>
          <a:bodyPr/>
          <a:lstStyle/>
          <a:p>
            <a:r>
              <a:rPr lang="en-IE" dirty="0">
                <a:cs typeface="Arial"/>
              </a:rPr>
              <a:t>AI systems listed in Annex III are classified as high-risk systems:</a:t>
            </a:r>
          </a:p>
          <a:p>
            <a:pPr marL="615950" indent="0">
              <a:buNone/>
            </a:pPr>
            <a:r>
              <a:rPr lang="en-US" i="1" dirty="0"/>
              <a:t>“8. Administration of justice and democratic processes: </a:t>
            </a:r>
          </a:p>
          <a:p>
            <a:pPr marL="615950" indent="0">
              <a:buNone/>
            </a:pPr>
            <a:r>
              <a:rPr lang="en-US" i="1" dirty="0"/>
              <a:t>(a) AI systems intended to be used by a judicial authority or on their behalf to assist a judicial authority in researching and interpreting facts and the law and in applying the law to a concrete set of facts, or to be used in a similar way in alternative dispute resolution; (…)”</a:t>
            </a:r>
            <a:endParaRPr lang="en-IE" i="1" dirty="0">
              <a:cs typeface="Arial"/>
            </a:endParaRPr>
          </a:p>
          <a:p>
            <a:endParaRPr lang="en-IE" dirty="0">
              <a:cs typeface="Arial"/>
            </a:endParaRPr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2718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C6A445-E75E-DF44-B091-C403648A15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4BB2842-5A88-99AA-EDBE-6815B9A8C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329"/>
            <a:ext cx="11906864" cy="1122612"/>
          </a:xfrm>
        </p:spPr>
        <p:txBody>
          <a:bodyPr/>
          <a:lstStyle/>
          <a:p>
            <a:pPr marL="1073150" indent="-1073150"/>
            <a: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  <a:t>	</a:t>
            </a: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r>
              <a:rPr lang="en-GB" dirty="0">
                <a:solidFill>
                  <a:srgbClr val="034EA2"/>
                </a:solidFill>
                <a:latin typeface="Arial"/>
                <a:ea typeface="+mn-ea"/>
                <a:cs typeface="+mn-cs"/>
              </a:rPr>
              <a:t>AI in justice under the AI Act (IV)</a:t>
            </a:r>
            <a:endParaRPr lang="en-IE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F850F9F6-4739-0D04-71CC-544819A22E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10619344" cy="3906435"/>
          </a:xfrm>
        </p:spPr>
        <p:txBody>
          <a:bodyPr/>
          <a:lstStyle/>
          <a:p>
            <a:r>
              <a:rPr lang="en-IE" dirty="0">
                <a:cs typeface="Arial"/>
              </a:rPr>
              <a:t>Clarification in Article 6 (3) of the AI Act – filter some high-risk systems</a:t>
            </a:r>
          </a:p>
          <a:p>
            <a:pPr marL="615950" indent="0">
              <a:buNone/>
            </a:pPr>
            <a:r>
              <a:rPr lang="en-US" sz="1400" dirty="0"/>
              <a:t>“(…) an AI system referred to in Annex III shall not be considered to be high-risk where it does not pose a significant risk of harm to the health, safety or fundamental rights of natural persons, including by not materially influencing the outcome of decision making.</a:t>
            </a:r>
          </a:p>
          <a:p>
            <a:pPr marL="615950" indent="0">
              <a:buNone/>
            </a:pPr>
            <a:r>
              <a:rPr lang="en-US" sz="1400" dirty="0"/>
              <a:t>The first subparagraph shall apply where any of the following conditions is fulfilled: </a:t>
            </a:r>
          </a:p>
          <a:p>
            <a:pPr marL="615950" indent="0">
              <a:spcAft>
                <a:spcPts val="0"/>
              </a:spcAft>
              <a:buNone/>
            </a:pPr>
            <a:r>
              <a:rPr lang="en-US" sz="1400" dirty="0"/>
              <a:t>(a) the AI system is intended to perform </a:t>
            </a:r>
            <a:r>
              <a:rPr lang="en-US" sz="1400" u="sng" dirty="0"/>
              <a:t>a narrow procedural task</a:t>
            </a:r>
            <a:r>
              <a:rPr lang="en-US" sz="1400" dirty="0"/>
              <a:t>; </a:t>
            </a:r>
          </a:p>
          <a:p>
            <a:pPr marL="615950" indent="0">
              <a:spcAft>
                <a:spcPts val="0"/>
              </a:spcAft>
              <a:buNone/>
            </a:pPr>
            <a:r>
              <a:rPr lang="en-US" sz="1400" dirty="0"/>
              <a:t>(b) the AI system is intended to </a:t>
            </a:r>
            <a:r>
              <a:rPr lang="en-US" sz="1400" u="sng" dirty="0"/>
              <a:t>improve the result of a previously completed human activity</a:t>
            </a:r>
            <a:r>
              <a:rPr lang="en-US" sz="1400" dirty="0"/>
              <a:t>; </a:t>
            </a:r>
          </a:p>
          <a:p>
            <a:pPr marL="615950" indent="0">
              <a:spcAft>
                <a:spcPts val="0"/>
              </a:spcAft>
              <a:buNone/>
            </a:pPr>
            <a:r>
              <a:rPr lang="en-US" sz="1400" dirty="0"/>
              <a:t>(c) the AI system is intended to </a:t>
            </a:r>
            <a:r>
              <a:rPr lang="en-US" sz="1400" u="sng" dirty="0"/>
              <a:t>detect decision-making patterns </a:t>
            </a:r>
            <a:r>
              <a:rPr lang="en-US" sz="1400" dirty="0"/>
              <a:t>or deviations from prior decision-making patterns and is not meant to replace or influence the previously completed human assessment, without proper human review; or </a:t>
            </a:r>
          </a:p>
          <a:p>
            <a:pPr marL="615950" indent="0">
              <a:spcAft>
                <a:spcPts val="0"/>
              </a:spcAft>
              <a:buNone/>
            </a:pPr>
            <a:r>
              <a:rPr lang="en-US" sz="1400" dirty="0"/>
              <a:t>(d) the AI system is intended to </a:t>
            </a:r>
            <a:r>
              <a:rPr lang="en-US" sz="1400" u="sng" dirty="0"/>
              <a:t>perform a preparatory task</a:t>
            </a:r>
            <a:r>
              <a:rPr lang="en-US" sz="1400" dirty="0"/>
              <a:t> to an assessment relevant for the purposes of the use cases listed in Annex III.</a:t>
            </a:r>
          </a:p>
          <a:p>
            <a:pPr marL="615950" indent="0">
              <a:spcAft>
                <a:spcPts val="0"/>
              </a:spcAft>
              <a:buNone/>
            </a:pPr>
            <a:endParaRPr lang="en-US" sz="1400" dirty="0"/>
          </a:p>
          <a:p>
            <a:pPr marL="615950" indent="0">
              <a:buNone/>
            </a:pPr>
            <a:r>
              <a:rPr lang="en-US" sz="1400" dirty="0"/>
              <a:t>Notwithstanding the first subparagraph, an AI system referred to in Annex III shall always be considered to be high-risk where the AI system performs profiling of natural persons”</a:t>
            </a:r>
            <a:endParaRPr lang="en-IE" sz="1400" dirty="0">
              <a:cs typeface="Arial"/>
            </a:endParaRPr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47700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7A4B93-47CE-C6F1-D921-CDDAE957B9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71A3EE4-3BE8-C1DB-80AB-9BC096D63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329"/>
            <a:ext cx="11906864" cy="1122612"/>
          </a:xfrm>
        </p:spPr>
        <p:txBody>
          <a:bodyPr/>
          <a:lstStyle/>
          <a:p>
            <a:pPr marL="1073150" indent="-1073150"/>
            <a: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  <a:t>	</a:t>
            </a: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r>
              <a:rPr lang="en-GB" dirty="0">
                <a:solidFill>
                  <a:srgbClr val="034EA2"/>
                </a:solidFill>
                <a:latin typeface="Arial"/>
                <a:ea typeface="+mn-ea"/>
                <a:cs typeface="+mn-cs"/>
              </a:rPr>
              <a:t>AI in justice under the AI Act (V) - Guidelines</a:t>
            </a:r>
            <a:endParaRPr lang="en-IE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C82F32F1-9A20-68D7-20B1-8ED08A371B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10619344" cy="3906435"/>
          </a:xfrm>
        </p:spPr>
        <p:txBody>
          <a:bodyPr/>
          <a:lstStyle/>
          <a:p>
            <a:r>
              <a:rPr lang="en-IE" dirty="0">
                <a:cs typeface="Arial"/>
              </a:rPr>
              <a:t>Commission will provide Guidelines on practical application of high-risk application, including on administration of justice</a:t>
            </a:r>
          </a:p>
          <a:p>
            <a:r>
              <a:rPr lang="en-IE" dirty="0">
                <a:cs typeface="Arial"/>
              </a:rPr>
              <a:t>Commission (AI Office) engages with MS and competent authorities, submitting questions</a:t>
            </a:r>
          </a:p>
          <a:p>
            <a:r>
              <a:rPr lang="en-IE" dirty="0">
                <a:cs typeface="Arial"/>
              </a:rPr>
              <a:t>AI Board subgroup on high-risk systems conducted a workshop on administration of justice</a:t>
            </a:r>
          </a:p>
          <a:p>
            <a:r>
              <a:rPr lang="en-IE" dirty="0">
                <a:cs typeface="Arial"/>
              </a:rPr>
              <a:t>Commission launched public consultation in June 2025</a:t>
            </a:r>
          </a:p>
          <a:p>
            <a:r>
              <a:rPr lang="en-IE" dirty="0">
                <a:cs typeface="Arial"/>
              </a:rPr>
              <a:t>Guidelines to be published in February 2026</a:t>
            </a:r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16828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6A3E0-EB82-087D-0228-93C9483A17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3B842CC-D884-3628-2ECE-6883F2AF4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329"/>
            <a:ext cx="11906864" cy="1122612"/>
          </a:xfrm>
        </p:spPr>
        <p:txBody>
          <a:bodyPr/>
          <a:lstStyle/>
          <a:p>
            <a:pPr marL="1073150" indent="-1073150"/>
            <a: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  <a:t>	</a:t>
            </a: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r>
              <a:rPr lang="en-GB" dirty="0">
                <a:solidFill>
                  <a:srgbClr val="034EA2"/>
                </a:solidFill>
                <a:latin typeface="Arial"/>
                <a:ea typeface="+mn-ea"/>
                <a:cs typeface="+mn-cs"/>
              </a:rPr>
              <a:t>AI in justice under the AI Act (VI) - Questions</a:t>
            </a:r>
            <a:endParaRPr lang="en-IE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6F85C49D-58FC-F1B3-ECC3-E5BE1B21AA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10619344" cy="3906435"/>
          </a:xfrm>
        </p:spPr>
        <p:txBody>
          <a:bodyPr/>
          <a:lstStyle/>
          <a:p>
            <a:r>
              <a:rPr lang="en-IE" dirty="0">
                <a:cs typeface="Arial"/>
              </a:rPr>
              <a:t>Relevant questions discussed, e.g.:</a:t>
            </a:r>
          </a:p>
          <a:p>
            <a:pPr marL="1171575" indent="-369888">
              <a:buFont typeface="Symbol" panose="05050102010706020507" pitchFamily="18" charset="2"/>
              <a:buChar char="-"/>
            </a:pPr>
            <a:r>
              <a:rPr lang="en-IE" dirty="0">
                <a:cs typeface="Arial"/>
              </a:rPr>
              <a:t>Which national authorities can be referred to as ‘judicial authorities’ in each MS? </a:t>
            </a:r>
          </a:p>
          <a:p>
            <a:pPr marL="1171575" indent="-369888">
              <a:buFont typeface="Symbol" panose="05050102010706020507" pitchFamily="18" charset="2"/>
              <a:buChar char="-"/>
            </a:pPr>
            <a:r>
              <a:rPr lang="en-IE" dirty="0">
                <a:cs typeface="Arial"/>
              </a:rPr>
              <a:t> What does ‘used by a judicial authority or on their behalf’ mean exactly? In which cases are parties acting on behalf of judicial authorities?</a:t>
            </a:r>
          </a:p>
          <a:p>
            <a:pPr marL="1171575" indent="-369888">
              <a:buFont typeface="Symbol" panose="05050102010706020507" pitchFamily="18" charset="2"/>
              <a:buChar char="-"/>
            </a:pPr>
            <a:r>
              <a:rPr lang="en-US" dirty="0">
                <a:cs typeface="Arial"/>
              </a:rPr>
              <a:t>Does an AI system need to assist a judicial authority in all tasks describes in Annex III (a)?</a:t>
            </a:r>
          </a:p>
          <a:p>
            <a:pPr marL="457200" lvl="1" indent="0">
              <a:buNone/>
            </a:pPr>
            <a:endParaRPr lang="en-IE" dirty="0">
              <a:cs typeface="Arial"/>
            </a:endParaRPr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93379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8AF33A-DC08-BA27-370B-42C0E2F838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477A44E-10AC-7E8C-1B34-D60A722FD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329"/>
            <a:ext cx="11906864" cy="1122612"/>
          </a:xfrm>
        </p:spPr>
        <p:txBody>
          <a:bodyPr/>
          <a:lstStyle/>
          <a:p>
            <a:pPr marL="1073150" indent="-1073150"/>
            <a: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  <a:t>	</a:t>
            </a: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r>
              <a:rPr lang="en-GB" dirty="0">
                <a:solidFill>
                  <a:srgbClr val="034EA2"/>
                </a:solidFill>
                <a:latin typeface="Arial"/>
                <a:ea typeface="+mn-ea"/>
                <a:cs typeface="+mn-cs"/>
              </a:rPr>
              <a:t>AI in justice under the AI Act (VII) - Questions</a:t>
            </a:r>
            <a:endParaRPr lang="en-IE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7739B453-735B-8F2C-3629-21B72CD02F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10619344" cy="3906435"/>
          </a:xfrm>
        </p:spPr>
        <p:txBody>
          <a:bodyPr/>
          <a:lstStyle/>
          <a:p>
            <a:r>
              <a:rPr lang="en-IE" dirty="0">
                <a:cs typeface="Arial"/>
              </a:rPr>
              <a:t>Relevant questions discussed, e.g.:</a:t>
            </a:r>
          </a:p>
          <a:p>
            <a:pPr marL="1171575" indent="-369888">
              <a:buFont typeface="Symbol" panose="05050102010706020507" pitchFamily="18" charset="2"/>
              <a:buChar char="-"/>
            </a:pPr>
            <a:r>
              <a:rPr lang="en-US" dirty="0">
                <a:cs typeface="Arial"/>
              </a:rPr>
              <a:t>When does an AI system ‘assist’ a judicial authority in the tasks? Is mere preparatory work sufficient to assume it assists?</a:t>
            </a:r>
          </a:p>
          <a:p>
            <a:pPr marL="1171575" indent="-369888">
              <a:buFont typeface="Symbol" panose="05050102010706020507" pitchFamily="18" charset="2"/>
              <a:buChar char="-"/>
            </a:pPr>
            <a:r>
              <a:rPr lang="en-US" dirty="0">
                <a:cs typeface="Arial"/>
              </a:rPr>
              <a:t>What are concrete examples of AI systems currently used or envisaged in the administration of justice that may qualify as high-risk under the AI Act?</a:t>
            </a:r>
          </a:p>
          <a:p>
            <a:pPr marL="1171575" indent="-369888">
              <a:buFont typeface="Symbol" panose="05050102010706020507" pitchFamily="18" charset="2"/>
              <a:buChar char="-"/>
            </a:pPr>
            <a:r>
              <a:rPr lang="en-US" dirty="0">
                <a:cs typeface="Arial"/>
              </a:rPr>
              <a:t>What are concrete examples of AI systems that do not qualify as high risk since they are intended for purely ancillary administrative activities (tools for anonymization/</a:t>
            </a:r>
            <a:r>
              <a:rPr lang="en-US" dirty="0" err="1">
                <a:cs typeface="Arial"/>
              </a:rPr>
              <a:t>pseudonymisation</a:t>
            </a:r>
            <a:r>
              <a:rPr lang="en-US" dirty="0">
                <a:cs typeface="Arial"/>
              </a:rPr>
              <a:t>, communication between personnel, administrative tasks)?</a:t>
            </a:r>
            <a:endParaRPr lang="en-IE" dirty="0">
              <a:cs typeface="Arial"/>
            </a:endParaRPr>
          </a:p>
          <a:p>
            <a:pPr marL="457200" lvl="1" indent="0">
              <a:buNone/>
            </a:pPr>
            <a:endParaRPr lang="en-IE" dirty="0">
              <a:cs typeface="Arial"/>
            </a:endParaRPr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30551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F77029-9E97-25C4-0FA9-3EDA1FDAFD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EA6D785-22E5-D926-8C96-B424C47DF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329"/>
            <a:ext cx="11906864" cy="1122612"/>
          </a:xfrm>
        </p:spPr>
        <p:txBody>
          <a:bodyPr/>
          <a:lstStyle/>
          <a:p>
            <a:pPr marL="1073150" indent="-1073150"/>
            <a: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  <a:t>	</a:t>
            </a: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br>
              <a:rPr lang="en-IE" sz="3200" dirty="0">
                <a:solidFill>
                  <a:schemeClr val="accent5"/>
                </a:solidFill>
                <a:latin typeface="+mj-lt"/>
                <a:cs typeface="Times New Roman" panose="02020603050405020304" pitchFamily="18" charset="0"/>
              </a:rPr>
            </a:br>
            <a:r>
              <a:rPr lang="en-GB" dirty="0">
                <a:solidFill>
                  <a:srgbClr val="034EA2"/>
                </a:solidFill>
                <a:latin typeface="Arial"/>
                <a:ea typeface="+mn-ea"/>
                <a:cs typeface="+mn-cs"/>
              </a:rPr>
              <a:t>IT toolbox for justice </a:t>
            </a:r>
            <a:endParaRPr lang="en-IE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1D148C79-BD77-CB83-60DF-05881E9C42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10619344" cy="4520091"/>
          </a:xfrm>
        </p:spPr>
        <p:txBody>
          <a:bodyPr/>
          <a:lstStyle/>
          <a:p>
            <a:r>
              <a:rPr lang="en-IE" dirty="0">
                <a:cs typeface="Arial"/>
              </a:rPr>
              <a:t>MS are progressing unevenly in the digitalisation of their justice systems.</a:t>
            </a:r>
          </a:p>
          <a:p>
            <a:r>
              <a:rPr lang="en-IE" dirty="0">
                <a:cs typeface="Arial"/>
              </a:rPr>
              <a:t>MS have the same needs, look for similar solutions in the digitalisation of their justice system.</a:t>
            </a:r>
          </a:p>
          <a:p>
            <a:r>
              <a:rPr lang="en-IE" dirty="0">
                <a:cs typeface="Arial"/>
              </a:rPr>
              <a:t>But development of tools comes with signification upfront costs.</a:t>
            </a:r>
          </a:p>
          <a:p>
            <a:r>
              <a:rPr lang="en-IE" dirty="0">
                <a:cs typeface="Arial"/>
              </a:rPr>
              <a:t>Commission will develop an IT toolbox to support MS accelerating the digitalisation of justice systems.</a:t>
            </a:r>
          </a:p>
          <a:p>
            <a:r>
              <a:rPr lang="en-IE" dirty="0">
                <a:cs typeface="Arial"/>
              </a:rPr>
              <a:t>Toolbox will combine AI solutions and other relevant IT tools for justice that Member States are willing to share with each other</a:t>
            </a:r>
          </a:p>
          <a:p>
            <a:endParaRPr lang="en-IE" dirty="0">
              <a:cs typeface="Arial"/>
            </a:endParaRPr>
          </a:p>
          <a:p>
            <a:pPr marL="457200" lvl="1" indent="0">
              <a:buNone/>
            </a:pPr>
            <a:endParaRPr lang="en-IE" dirty="0">
              <a:cs typeface="Arial"/>
            </a:endParaRPr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6034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.potx" id="{4E874F3A-6BB1-4334-AA3C-CB69D53C2FB0}" vid="{CFDAC62F-BBD6-4674-995E-7A3058955A7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0757b53-df10-4b98-9811-094c4c3e23a8" xsi:nil="true"/>
    <lcf76f155ced4ddcb4097134ff3c332f xmlns="541a8a8b-b856-4d35-a5c7-7f2c0ec3d49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7E4EC354ADFB40AC5D4FC129E379BA" ma:contentTypeVersion="14" ma:contentTypeDescription="Create a new document." ma:contentTypeScope="" ma:versionID="6224466665161f65f4820e5dff564068">
  <xsd:schema xmlns:xsd="http://www.w3.org/2001/XMLSchema" xmlns:xs="http://www.w3.org/2001/XMLSchema" xmlns:p="http://schemas.microsoft.com/office/2006/metadata/properties" xmlns:ns2="541a8a8b-b856-4d35-a5c7-7f2c0ec3d499" xmlns:ns3="e0757b53-df10-4b98-9811-094c4c3e23a8" targetNamespace="http://schemas.microsoft.com/office/2006/metadata/properties" ma:root="true" ma:fieldsID="e785c73036929ecf01cfae873d1fe368" ns2:_="" ns3:_="">
    <xsd:import namespace="541a8a8b-b856-4d35-a5c7-7f2c0ec3d499"/>
    <xsd:import namespace="e0757b53-df10-4b98-9811-094c4c3e23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1a8a8b-b856-4d35-a5c7-7f2c0ec3d4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757b53-df10-4b98-9811-094c4c3e23a8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4e68f9cb-9330-4032-9d7f-8f5af402f48f}" ma:internalName="TaxCatchAll" ma:showField="CatchAllData" ma:web="e0757b53-df10-4b98-9811-094c4c3e23a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BD616A9-3274-4845-9459-0B4D70DE4E91}">
  <ds:schemaRefs>
    <ds:schemaRef ds:uri="http://www.w3.org/XML/1998/namespace"/>
    <ds:schemaRef ds:uri="http://purl.org/dc/elements/1.1/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dcmitype/"/>
    <ds:schemaRef ds:uri="e0757b53-df10-4b98-9811-094c4c3e23a8"/>
    <ds:schemaRef ds:uri="http://schemas.microsoft.com/office/infopath/2007/PartnerControls"/>
    <ds:schemaRef ds:uri="http://schemas.openxmlformats.org/package/2006/metadata/core-properties"/>
    <ds:schemaRef ds:uri="541a8a8b-b856-4d35-a5c7-7f2c0ec3d499"/>
  </ds:schemaRefs>
</ds:datastoreItem>
</file>

<file path=customXml/itemProps2.xml><?xml version="1.0" encoding="utf-8"?>
<ds:datastoreItem xmlns:ds="http://schemas.openxmlformats.org/officeDocument/2006/customXml" ds:itemID="{EF390440-3D8E-4FC8-91EC-1F4155A865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F03690-6CB5-487B-A9AE-B4D9D630A1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1a8a8b-b856-4d35-a5c7-7f2c0ec3d499"/>
    <ds:schemaRef ds:uri="e0757b53-df10-4b98-9811-094c4c3e23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1394</TotalTime>
  <Words>942</Words>
  <Application>Microsoft Office PowerPoint</Application>
  <PresentationFormat>Widescreen</PresentationFormat>
  <Paragraphs>73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Symbol</vt:lpstr>
      <vt:lpstr>Wingdings</vt:lpstr>
      <vt:lpstr>Office Theme</vt:lpstr>
      <vt:lpstr>Use of AI in Justice </vt:lpstr>
      <vt:lpstr>       AI in justice under the AI Act (I) - Background</vt:lpstr>
      <vt:lpstr>       AI in justice under the AI Act (II) – Categories</vt:lpstr>
      <vt:lpstr>       AI in justice under the AI Act (III) – Annex III</vt:lpstr>
      <vt:lpstr>       AI in justice under the AI Act (IV)</vt:lpstr>
      <vt:lpstr>       AI in justice under the AI Act (V) - Guidelines</vt:lpstr>
      <vt:lpstr>       AI in justice under the AI Act (VI) - Questions</vt:lpstr>
      <vt:lpstr>       AI in justice under the AI Act (VII) - Questions</vt:lpstr>
      <vt:lpstr>       IT toolbox for justice </vt:lpstr>
      <vt:lpstr>AI in justice</vt:lpstr>
      <vt:lpstr>Thank you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Camilla Kæraa</dc:creator>
  <cp:lastModifiedBy>PETRI Carl Gosta (JUST)</cp:lastModifiedBy>
  <cp:revision>578</cp:revision>
  <dcterms:created xsi:type="dcterms:W3CDTF">2022-03-03T10:54:14Z</dcterms:created>
  <dcterms:modified xsi:type="dcterms:W3CDTF">2025-10-02T07:43:52Z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bd9ddd1-4d20-43f6-abfa-fc3c07406f94_Enabled">
    <vt:lpwstr>true</vt:lpwstr>
  </property>
  <property fmtid="{D5CDD505-2E9C-101B-9397-08002B2CF9AE}" pid="3" name="MSIP_Label_6bd9ddd1-4d20-43f6-abfa-fc3c07406f94_SetDate">
    <vt:lpwstr>2022-03-03T10:54:15Z</vt:lpwstr>
  </property>
  <property fmtid="{D5CDD505-2E9C-101B-9397-08002B2CF9AE}" pid="4" name="MSIP_Label_6bd9ddd1-4d20-43f6-abfa-fc3c07406f94_Method">
    <vt:lpwstr>Standard</vt:lpwstr>
  </property>
  <property fmtid="{D5CDD505-2E9C-101B-9397-08002B2CF9AE}" pid="5" name="MSIP_Label_6bd9ddd1-4d20-43f6-abfa-fc3c07406f94_Name">
    <vt:lpwstr>Commission Use</vt:lpwstr>
  </property>
  <property fmtid="{D5CDD505-2E9C-101B-9397-08002B2CF9AE}" pid="6" name="MSIP_Label_6bd9ddd1-4d20-43f6-abfa-fc3c07406f94_SiteId">
    <vt:lpwstr>b24c8b06-522c-46fe-9080-70926f8dddb1</vt:lpwstr>
  </property>
  <property fmtid="{D5CDD505-2E9C-101B-9397-08002B2CF9AE}" pid="7" name="MSIP_Label_6bd9ddd1-4d20-43f6-abfa-fc3c07406f94_ActionId">
    <vt:lpwstr>25c6fffd-f1bb-41cd-ae96-119839c97ec4</vt:lpwstr>
  </property>
  <property fmtid="{D5CDD505-2E9C-101B-9397-08002B2CF9AE}" pid="8" name="MSIP_Label_6bd9ddd1-4d20-43f6-abfa-fc3c07406f94_ContentBits">
    <vt:lpwstr>0</vt:lpwstr>
  </property>
  <property fmtid="{D5CDD505-2E9C-101B-9397-08002B2CF9AE}" pid="9" name="ContentTypeId">
    <vt:lpwstr>0x010100087E4EC354ADFB40AC5D4FC129E379BA</vt:lpwstr>
  </property>
  <property fmtid="{D5CDD505-2E9C-101B-9397-08002B2CF9AE}" pid="10" name="MediaServiceImageTags">
    <vt:lpwstr/>
  </property>
</Properties>
</file>