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4"/>
    <p:sldMasterId id="2147483708" r:id="rId5"/>
  </p:sldMasterIdLst>
  <p:notesMasterIdLst>
    <p:notesMasterId r:id="rId36"/>
  </p:notesMasterIdLst>
  <p:sldIdLst>
    <p:sldId id="258" r:id="rId6"/>
    <p:sldId id="296" r:id="rId7"/>
    <p:sldId id="297" r:id="rId8"/>
    <p:sldId id="288" r:id="rId9"/>
    <p:sldId id="307" r:id="rId10"/>
    <p:sldId id="383" r:id="rId11"/>
    <p:sldId id="321" r:id="rId12"/>
    <p:sldId id="384" r:id="rId13"/>
    <p:sldId id="304" r:id="rId14"/>
    <p:sldId id="306" r:id="rId15"/>
    <p:sldId id="324" r:id="rId16"/>
    <p:sldId id="385" r:id="rId17"/>
    <p:sldId id="308" r:id="rId18"/>
    <p:sldId id="312" r:id="rId19"/>
    <p:sldId id="309" r:id="rId20"/>
    <p:sldId id="310" r:id="rId21"/>
    <p:sldId id="313" r:id="rId22"/>
    <p:sldId id="314" r:id="rId23"/>
    <p:sldId id="315" r:id="rId24"/>
    <p:sldId id="316" r:id="rId25"/>
    <p:sldId id="298" r:id="rId26"/>
    <p:sldId id="317" r:id="rId27"/>
    <p:sldId id="325" r:id="rId28"/>
    <p:sldId id="322" r:id="rId29"/>
    <p:sldId id="318" r:id="rId30"/>
    <p:sldId id="327" r:id="rId31"/>
    <p:sldId id="328" r:id="rId32"/>
    <p:sldId id="329" r:id="rId33"/>
    <p:sldId id="382" r:id="rId34"/>
    <p:sldId id="299" r:id="rId35"/>
  </p:sldIdLst>
  <p:sldSz cx="9144000" cy="5143500" type="screen16x9"/>
  <p:notesSz cx="6858000" cy="9144000"/>
  <p:embeddedFontLst>
    <p:embeddedFont>
      <p:font typeface="ＭＳ Ｐゴシック" panose="020B0600070205080204" pitchFamily="34" charset="-128"/>
      <p:regular r:id="rId37"/>
    </p:embeddedFont>
    <p:embeddedFont>
      <p:font typeface="Poppins" panose="00000500000000000000" pitchFamily="2"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292"/>
    <a:srgbClr val="2F5597"/>
    <a:srgbClr val="4472C4"/>
    <a:srgbClr val="275EA6"/>
    <a:srgbClr val="E9EBF5"/>
    <a:srgbClr val="44546A"/>
    <a:srgbClr val="FFFFFF"/>
    <a:srgbClr val="2260C6"/>
    <a:srgbClr val="002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032CD-E414-4AD7-BC3F-212932563C11}" v="5" dt="2025-10-02T15:39:38.26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227B8-25EC-4E27-9693-D8A8774A2D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CD89ABA-45C0-408E-ABE2-E3B807693998}">
      <dgm:prSet/>
      <dgm:spPr/>
      <dgm:t>
        <a:bodyPr/>
        <a:lstStyle/>
        <a:p>
          <a:pPr>
            <a:lnSpc>
              <a:spcPct val="100000"/>
            </a:lnSpc>
          </a:pPr>
          <a:r>
            <a:rPr lang="it-IT" b="1" i="0" baseline="0"/>
            <a:t>ACCURATEZZA E AFFIDABILITA’</a:t>
          </a:r>
          <a:endParaRPr lang="en-US"/>
        </a:p>
      </dgm:t>
    </dgm:pt>
    <dgm:pt modelId="{74F5786B-5257-4E37-B8E5-6157315B061D}" type="parTrans" cxnId="{7C111AF9-CD6A-46C9-8A21-C6FB93408B33}">
      <dgm:prSet/>
      <dgm:spPr/>
      <dgm:t>
        <a:bodyPr/>
        <a:lstStyle/>
        <a:p>
          <a:endParaRPr lang="en-US"/>
        </a:p>
      </dgm:t>
    </dgm:pt>
    <dgm:pt modelId="{38E16C6A-A450-4A0E-8213-2BBAF411F0AE}" type="sibTrans" cxnId="{7C111AF9-CD6A-46C9-8A21-C6FB93408B33}">
      <dgm:prSet/>
      <dgm:spPr/>
      <dgm:t>
        <a:bodyPr/>
        <a:lstStyle/>
        <a:p>
          <a:endParaRPr lang="en-US"/>
        </a:p>
      </dgm:t>
    </dgm:pt>
    <dgm:pt modelId="{72320796-B9FC-4B5C-B49C-503D95F7F729}">
      <dgm:prSet/>
      <dgm:spPr/>
      <dgm:t>
        <a:bodyPr/>
        <a:lstStyle/>
        <a:p>
          <a:pPr>
            <a:lnSpc>
              <a:spcPct val="100000"/>
            </a:lnSpc>
          </a:pPr>
          <a:r>
            <a:rPr lang="it-IT" b="1" i="0" baseline="0"/>
            <a:t>CONFORMITA’ ALLA NORMATIVA DI SETTORE</a:t>
          </a:r>
          <a:endParaRPr lang="en-US"/>
        </a:p>
      </dgm:t>
    </dgm:pt>
    <dgm:pt modelId="{9F3CE567-4BF4-43DE-987E-EE02378B003D}" type="parTrans" cxnId="{DEA7E029-A430-4533-A353-48A8AE9311E1}">
      <dgm:prSet/>
      <dgm:spPr/>
      <dgm:t>
        <a:bodyPr/>
        <a:lstStyle/>
        <a:p>
          <a:endParaRPr lang="en-US"/>
        </a:p>
      </dgm:t>
    </dgm:pt>
    <dgm:pt modelId="{77C2A79E-0A84-4EDF-8AB2-F8354C87E2CC}" type="sibTrans" cxnId="{DEA7E029-A430-4533-A353-48A8AE9311E1}">
      <dgm:prSet/>
      <dgm:spPr/>
      <dgm:t>
        <a:bodyPr/>
        <a:lstStyle/>
        <a:p>
          <a:endParaRPr lang="en-US"/>
        </a:p>
      </dgm:t>
    </dgm:pt>
    <dgm:pt modelId="{B3B73594-56B4-48C2-9623-65B83490A0E9}">
      <dgm:prSet/>
      <dgm:spPr/>
      <dgm:t>
        <a:bodyPr/>
        <a:lstStyle/>
        <a:p>
          <a:pPr>
            <a:lnSpc>
              <a:spcPct val="100000"/>
            </a:lnSpc>
          </a:pPr>
          <a:r>
            <a:rPr lang="it-IT" b="1" i="0" baseline="0"/>
            <a:t>SICUREZZA E PRIVACY</a:t>
          </a:r>
          <a:endParaRPr lang="en-US"/>
        </a:p>
      </dgm:t>
    </dgm:pt>
    <dgm:pt modelId="{E1A2150F-26AB-4ED0-AC0C-1BC82D8AC40F}" type="parTrans" cxnId="{2E593062-B125-4119-A06D-19E7EA5D5D12}">
      <dgm:prSet/>
      <dgm:spPr/>
      <dgm:t>
        <a:bodyPr/>
        <a:lstStyle/>
        <a:p>
          <a:endParaRPr lang="en-US"/>
        </a:p>
      </dgm:t>
    </dgm:pt>
    <dgm:pt modelId="{AFE3DE2F-19C5-4A02-AABF-9D176008DF0A}" type="sibTrans" cxnId="{2E593062-B125-4119-A06D-19E7EA5D5D12}">
      <dgm:prSet/>
      <dgm:spPr/>
      <dgm:t>
        <a:bodyPr/>
        <a:lstStyle/>
        <a:p>
          <a:endParaRPr lang="en-US"/>
        </a:p>
      </dgm:t>
    </dgm:pt>
    <dgm:pt modelId="{3070E9EC-8126-4049-B00C-05AAB65DC102}" type="pres">
      <dgm:prSet presAssocID="{866227B8-25EC-4E27-9693-D8A8774A2DE7}" presName="root" presStyleCnt="0">
        <dgm:presLayoutVars>
          <dgm:dir/>
          <dgm:resizeHandles val="exact"/>
        </dgm:presLayoutVars>
      </dgm:prSet>
      <dgm:spPr/>
    </dgm:pt>
    <dgm:pt modelId="{7076C6C7-D54F-404E-B664-00567F662B73}" type="pres">
      <dgm:prSet presAssocID="{3CD89ABA-45C0-408E-ABE2-E3B807693998}" presName="compNode" presStyleCnt="0"/>
      <dgm:spPr/>
    </dgm:pt>
    <dgm:pt modelId="{13271CAC-1EF4-4F0E-B811-BDB117099629}" type="pres">
      <dgm:prSet presAssocID="{3CD89ABA-45C0-408E-ABE2-E3B807693998}" presName="bgRect" presStyleLbl="bgShp" presStyleIdx="0" presStyleCnt="3"/>
      <dgm:spPr/>
    </dgm:pt>
    <dgm:pt modelId="{F85F184B-48AB-44B4-A2A1-69D87ABB606A}" type="pres">
      <dgm:prSet presAssocID="{3CD89ABA-45C0-408E-ABE2-E3B8076939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biettivo"/>
        </a:ext>
      </dgm:extLst>
    </dgm:pt>
    <dgm:pt modelId="{635CC44A-7140-4F46-9EB1-7BC9E1B3F8BE}" type="pres">
      <dgm:prSet presAssocID="{3CD89ABA-45C0-408E-ABE2-E3B807693998}" presName="spaceRect" presStyleCnt="0"/>
      <dgm:spPr/>
    </dgm:pt>
    <dgm:pt modelId="{F501F8FA-DD97-4707-8DA8-2F6E61CF6620}" type="pres">
      <dgm:prSet presAssocID="{3CD89ABA-45C0-408E-ABE2-E3B807693998}" presName="parTx" presStyleLbl="revTx" presStyleIdx="0" presStyleCnt="3">
        <dgm:presLayoutVars>
          <dgm:chMax val="0"/>
          <dgm:chPref val="0"/>
        </dgm:presLayoutVars>
      </dgm:prSet>
      <dgm:spPr/>
    </dgm:pt>
    <dgm:pt modelId="{BA73C1CF-F664-4EBC-BFDD-AB8A43AE5A03}" type="pres">
      <dgm:prSet presAssocID="{38E16C6A-A450-4A0E-8213-2BBAF411F0AE}" presName="sibTrans" presStyleCnt="0"/>
      <dgm:spPr/>
    </dgm:pt>
    <dgm:pt modelId="{A7B33BCB-0AF0-4E29-8163-94A138922162}" type="pres">
      <dgm:prSet presAssocID="{72320796-B9FC-4B5C-B49C-503D95F7F729}" presName="compNode" presStyleCnt="0"/>
      <dgm:spPr/>
    </dgm:pt>
    <dgm:pt modelId="{BEACD23E-7E7C-4434-A9C8-4D37FDF2BF7F}" type="pres">
      <dgm:prSet presAssocID="{72320796-B9FC-4B5C-B49C-503D95F7F729}" presName="bgRect" presStyleLbl="bgShp" presStyleIdx="1" presStyleCnt="3"/>
      <dgm:spPr/>
    </dgm:pt>
    <dgm:pt modelId="{3DF568D4-8E8A-49ED-A684-B6773DF1EABF}" type="pres">
      <dgm:prSet presAssocID="{72320796-B9FC-4B5C-B49C-503D95F7F7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e with hive"/>
        </a:ext>
      </dgm:extLst>
    </dgm:pt>
    <dgm:pt modelId="{9B63C2E1-5498-4B6C-90E5-779718E02CA1}" type="pres">
      <dgm:prSet presAssocID="{72320796-B9FC-4B5C-B49C-503D95F7F729}" presName="spaceRect" presStyleCnt="0"/>
      <dgm:spPr/>
    </dgm:pt>
    <dgm:pt modelId="{1B1581AE-9121-4DA4-80ED-F3519991A92C}" type="pres">
      <dgm:prSet presAssocID="{72320796-B9FC-4B5C-B49C-503D95F7F729}" presName="parTx" presStyleLbl="revTx" presStyleIdx="1" presStyleCnt="3">
        <dgm:presLayoutVars>
          <dgm:chMax val="0"/>
          <dgm:chPref val="0"/>
        </dgm:presLayoutVars>
      </dgm:prSet>
      <dgm:spPr/>
    </dgm:pt>
    <dgm:pt modelId="{876B28E7-2A3F-495C-920D-832F6B8A2940}" type="pres">
      <dgm:prSet presAssocID="{77C2A79E-0A84-4EDF-8AB2-F8354C87E2CC}" presName="sibTrans" presStyleCnt="0"/>
      <dgm:spPr/>
    </dgm:pt>
    <dgm:pt modelId="{5F48314B-A9E9-42E4-8A73-A7D2ADCA44A8}" type="pres">
      <dgm:prSet presAssocID="{B3B73594-56B4-48C2-9623-65B83490A0E9}" presName="compNode" presStyleCnt="0"/>
      <dgm:spPr/>
    </dgm:pt>
    <dgm:pt modelId="{A1BDDF9D-9C42-44D6-B7A5-4FDA2BC2AE03}" type="pres">
      <dgm:prSet presAssocID="{B3B73594-56B4-48C2-9623-65B83490A0E9}" presName="bgRect" presStyleLbl="bgShp" presStyleIdx="2" presStyleCnt="3"/>
      <dgm:spPr/>
    </dgm:pt>
    <dgm:pt modelId="{1E4305C5-D2B9-4231-BFCB-5C2C4993FCA2}" type="pres">
      <dgm:prSet presAssocID="{B3B73594-56B4-48C2-9623-65B83490A0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occa"/>
        </a:ext>
      </dgm:extLst>
    </dgm:pt>
    <dgm:pt modelId="{D4B87AAC-A1B5-43E6-A4B9-AD36849697C3}" type="pres">
      <dgm:prSet presAssocID="{B3B73594-56B4-48C2-9623-65B83490A0E9}" presName="spaceRect" presStyleCnt="0"/>
      <dgm:spPr/>
    </dgm:pt>
    <dgm:pt modelId="{845EAB2E-2136-47CB-A999-14D78623454C}" type="pres">
      <dgm:prSet presAssocID="{B3B73594-56B4-48C2-9623-65B83490A0E9}" presName="parTx" presStyleLbl="revTx" presStyleIdx="2" presStyleCnt="3">
        <dgm:presLayoutVars>
          <dgm:chMax val="0"/>
          <dgm:chPref val="0"/>
        </dgm:presLayoutVars>
      </dgm:prSet>
      <dgm:spPr/>
    </dgm:pt>
  </dgm:ptLst>
  <dgm:cxnLst>
    <dgm:cxn modelId="{35D7050C-8B55-4149-BC82-DBC5BED788B3}" type="presOf" srcId="{866227B8-25EC-4E27-9693-D8A8774A2DE7}" destId="{3070E9EC-8126-4049-B00C-05AAB65DC102}" srcOrd="0" destOrd="0" presId="urn:microsoft.com/office/officeart/2018/2/layout/IconVerticalSolidList"/>
    <dgm:cxn modelId="{B8510B24-CE75-4D0E-BCEB-8B74564177FB}" type="presOf" srcId="{3CD89ABA-45C0-408E-ABE2-E3B807693998}" destId="{F501F8FA-DD97-4707-8DA8-2F6E61CF6620}" srcOrd="0" destOrd="0" presId="urn:microsoft.com/office/officeart/2018/2/layout/IconVerticalSolidList"/>
    <dgm:cxn modelId="{83F7E025-8B5C-4AA5-B545-BBD68C3A669B}" type="presOf" srcId="{72320796-B9FC-4B5C-B49C-503D95F7F729}" destId="{1B1581AE-9121-4DA4-80ED-F3519991A92C}" srcOrd="0" destOrd="0" presId="urn:microsoft.com/office/officeart/2018/2/layout/IconVerticalSolidList"/>
    <dgm:cxn modelId="{DEA7E029-A430-4533-A353-48A8AE9311E1}" srcId="{866227B8-25EC-4E27-9693-D8A8774A2DE7}" destId="{72320796-B9FC-4B5C-B49C-503D95F7F729}" srcOrd="1" destOrd="0" parTransId="{9F3CE567-4BF4-43DE-987E-EE02378B003D}" sibTransId="{77C2A79E-0A84-4EDF-8AB2-F8354C87E2CC}"/>
    <dgm:cxn modelId="{2E593062-B125-4119-A06D-19E7EA5D5D12}" srcId="{866227B8-25EC-4E27-9693-D8A8774A2DE7}" destId="{B3B73594-56B4-48C2-9623-65B83490A0E9}" srcOrd="2" destOrd="0" parTransId="{E1A2150F-26AB-4ED0-AC0C-1BC82D8AC40F}" sibTransId="{AFE3DE2F-19C5-4A02-AABF-9D176008DF0A}"/>
    <dgm:cxn modelId="{394B8B43-C99B-40ED-AB84-A1A8FEF39362}" type="presOf" srcId="{B3B73594-56B4-48C2-9623-65B83490A0E9}" destId="{845EAB2E-2136-47CB-A999-14D78623454C}" srcOrd="0" destOrd="0" presId="urn:microsoft.com/office/officeart/2018/2/layout/IconVerticalSolidList"/>
    <dgm:cxn modelId="{7C111AF9-CD6A-46C9-8A21-C6FB93408B33}" srcId="{866227B8-25EC-4E27-9693-D8A8774A2DE7}" destId="{3CD89ABA-45C0-408E-ABE2-E3B807693998}" srcOrd="0" destOrd="0" parTransId="{74F5786B-5257-4E37-B8E5-6157315B061D}" sibTransId="{38E16C6A-A450-4A0E-8213-2BBAF411F0AE}"/>
    <dgm:cxn modelId="{1806071E-661A-4C3E-875C-845166DB863D}" type="presParOf" srcId="{3070E9EC-8126-4049-B00C-05AAB65DC102}" destId="{7076C6C7-D54F-404E-B664-00567F662B73}" srcOrd="0" destOrd="0" presId="urn:microsoft.com/office/officeart/2018/2/layout/IconVerticalSolidList"/>
    <dgm:cxn modelId="{5D51B176-34AC-45CE-BAA1-D2801A69D662}" type="presParOf" srcId="{7076C6C7-D54F-404E-B664-00567F662B73}" destId="{13271CAC-1EF4-4F0E-B811-BDB117099629}" srcOrd="0" destOrd="0" presId="urn:microsoft.com/office/officeart/2018/2/layout/IconVerticalSolidList"/>
    <dgm:cxn modelId="{F847817B-715A-449B-BCB7-1B63957674A9}" type="presParOf" srcId="{7076C6C7-D54F-404E-B664-00567F662B73}" destId="{F85F184B-48AB-44B4-A2A1-69D87ABB606A}" srcOrd="1" destOrd="0" presId="urn:microsoft.com/office/officeart/2018/2/layout/IconVerticalSolidList"/>
    <dgm:cxn modelId="{CF51EB86-BB5D-4C8B-9C10-54598F3A5E6A}" type="presParOf" srcId="{7076C6C7-D54F-404E-B664-00567F662B73}" destId="{635CC44A-7140-4F46-9EB1-7BC9E1B3F8BE}" srcOrd="2" destOrd="0" presId="urn:microsoft.com/office/officeart/2018/2/layout/IconVerticalSolidList"/>
    <dgm:cxn modelId="{1F657FCD-7834-4858-B889-8AC4450FBEE6}" type="presParOf" srcId="{7076C6C7-D54F-404E-B664-00567F662B73}" destId="{F501F8FA-DD97-4707-8DA8-2F6E61CF6620}" srcOrd="3" destOrd="0" presId="urn:microsoft.com/office/officeart/2018/2/layout/IconVerticalSolidList"/>
    <dgm:cxn modelId="{B89D702C-43C7-44E6-8D23-7477437133AF}" type="presParOf" srcId="{3070E9EC-8126-4049-B00C-05AAB65DC102}" destId="{BA73C1CF-F664-4EBC-BFDD-AB8A43AE5A03}" srcOrd="1" destOrd="0" presId="urn:microsoft.com/office/officeart/2018/2/layout/IconVerticalSolidList"/>
    <dgm:cxn modelId="{C562377E-5BD5-4E3B-87CD-BDB8BC699DE8}" type="presParOf" srcId="{3070E9EC-8126-4049-B00C-05AAB65DC102}" destId="{A7B33BCB-0AF0-4E29-8163-94A138922162}" srcOrd="2" destOrd="0" presId="urn:microsoft.com/office/officeart/2018/2/layout/IconVerticalSolidList"/>
    <dgm:cxn modelId="{AFB88AF0-84BA-401E-B2BA-854365A0A52D}" type="presParOf" srcId="{A7B33BCB-0AF0-4E29-8163-94A138922162}" destId="{BEACD23E-7E7C-4434-A9C8-4D37FDF2BF7F}" srcOrd="0" destOrd="0" presId="urn:microsoft.com/office/officeart/2018/2/layout/IconVerticalSolidList"/>
    <dgm:cxn modelId="{52FF0A50-BB68-4242-91B5-8FBFEF1600F1}" type="presParOf" srcId="{A7B33BCB-0AF0-4E29-8163-94A138922162}" destId="{3DF568D4-8E8A-49ED-A684-B6773DF1EABF}" srcOrd="1" destOrd="0" presId="urn:microsoft.com/office/officeart/2018/2/layout/IconVerticalSolidList"/>
    <dgm:cxn modelId="{5BF8640F-4C46-4964-B353-1A974F0537FA}" type="presParOf" srcId="{A7B33BCB-0AF0-4E29-8163-94A138922162}" destId="{9B63C2E1-5498-4B6C-90E5-779718E02CA1}" srcOrd="2" destOrd="0" presId="urn:microsoft.com/office/officeart/2018/2/layout/IconVerticalSolidList"/>
    <dgm:cxn modelId="{997F245E-7CD5-4FEF-A6C3-4631AED55F5C}" type="presParOf" srcId="{A7B33BCB-0AF0-4E29-8163-94A138922162}" destId="{1B1581AE-9121-4DA4-80ED-F3519991A92C}" srcOrd="3" destOrd="0" presId="urn:microsoft.com/office/officeart/2018/2/layout/IconVerticalSolidList"/>
    <dgm:cxn modelId="{219E939D-454E-4B27-B202-F79000B99924}" type="presParOf" srcId="{3070E9EC-8126-4049-B00C-05AAB65DC102}" destId="{876B28E7-2A3F-495C-920D-832F6B8A2940}" srcOrd="3" destOrd="0" presId="urn:microsoft.com/office/officeart/2018/2/layout/IconVerticalSolidList"/>
    <dgm:cxn modelId="{7F0153E9-827B-4F2A-9613-62F3BFCB2DED}" type="presParOf" srcId="{3070E9EC-8126-4049-B00C-05AAB65DC102}" destId="{5F48314B-A9E9-42E4-8A73-A7D2ADCA44A8}" srcOrd="4" destOrd="0" presId="urn:microsoft.com/office/officeart/2018/2/layout/IconVerticalSolidList"/>
    <dgm:cxn modelId="{3FFD7882-B514-44C0-908B-8D81FF66C0E6}" type="presParOf" srcId="{5F48314B-A9E9-42E4-8A73-A7D2ADCA44A8}" destId="{A1BDDF9D-9C42-44D6-B7A5-4FDA2BC2AE03}" srcOrd="0" destOrd="0" presId="urn:microsoft.com/office/officeart/2018/2/layout/IconVerticalSolidList"/>
    <dgm:cxn modelId="{3D69CCAE-0026-45E9-87E0-FA1012A28DAC}" type="presParOf" srcId="{5F48314B-A9E9-42E4-8A73-A7D2ADCA44A8}" destId="{1E4305C5-D2B9-4231-BFCB-5C2C4993FCA2}" srcOrd="1" destOrd="0" presId="urn:microsoft.com/office/officeart/2018/2/layout/IconVerticalSolidList"/>
    <dgm:cxn modelId="{17F63589-6981-4682-9314-A445E4F72453}" type="presParOf" srcId="{5F48314B-A9E9-42E4-8A73-A7D2ADCA44A8}" destId="{D4B87AAC-A1B5-43E6-A4B9-AD36849697C3}" srcOrd="2" destOrd="0" presId="urn:microsoft.com/office/officeart/2018/2/layout/IconVerticalSolidList"/>
    <dgm:cxn modelId="{52648D85-CB6B-4760-802F-2D8C6F27D0F9}" type="presParOf" srcId="{5F48314B-A9E9-42E4-8A73-A7D2ADCA44A8}" destId="{845EAB2E-2136-47CB-A999-14D7862345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1CAC-1EF4-4F0E-B811-BDB117099629}">
      <dsp:nvSpPr>
        <dsp:cNvPr id="0" name=""/>
        <dsp:cNvSpPr/>
      </dsp:nvSpPr>
      <dsp:spPr>
        <a:xfrm>
          <a:off x="0" y="507"/>
          <a:ext cx="4916510" cy="1188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F184B-48AB-44B4-A2A1-69D87ABB606A}">
      <dsp:nvSpPr>
        <dsp:cNvPr id="0" name=""/>
        <dsp:cNvSpPr/>
      </dsp:nvSpPr>
      <dsp:spPr>
        <a:xfrm>
          <a:off x="359414" y="267841"/>
          <a:ext cx="653481" cy="6534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1F8FA-DD97-4707-8DA8-2F6E61CF6620}">
      <dsp:nvSpPr>
        <dsp:cNvPr id="0" name=""/>
        <dsp:cNvSpPr/>
      </dsp:nvSpPr>
      <dsp:spPr>
        <a:xfrm>
          <a:off x="1372311" y="507"/>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1066800">
            <a:lnSpc>
              <a:spcPct val="100000"/>
            </a:lnSpc>
            <a:spcBef>
              <a:spcPct val="0"/>
            </a:spcBef>
            <a:spcAft>
              <a:spcPct val="35000"/>
            </a:spcAft>
            <a:buNone/>
          </a:pPr>
          <a:r>
            <a:rPr lang="it-IT" sz="2400" b="1" i="0" kern="1200" baseline="0"/>
            <a:t>ACCURATEZZA E AFFIDABILITA’</a:t>
          </a:r>
          <a:endParaRPr lang="en-US" sz="2400" kern="1200"/>
        </a:p>
      </dsp:txBody>
      <dsp:txXfrm>
        <a:off x="1372311" y="507"/>
        <a:ext cx="3544198" cy="1188148"/>
      </dsp:txXfrm>
    </dsp:sp>
    <dsp:sp modelId="{BEACD23E-7E7C-4434-A9C8-4D37FDF2BF7F}">
      <dsp:nvSpPr>
        <dsp:cNvPr id="0" name=""/>
        <dsp:cNvSpPr/>
      </dsp:nvSpPr>
      <dsp:spPr>
        <a:xfrm>
          <a:off x="0" y="1485692"/>
          <a:ext cx="4916510" cy="1188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568D4-8E8A-49ED-A684-B6773DF1EABF}">
      <dsp:nvSpPr>
        <dsp:cNvPr id="0" name=""/>
        <dsp:cNvSpPr/>
      </dsp:nvSpPr>
      <dsp:spPr>
        <a:xfrm>
          <a:off x="359414" y="1753026"/>
          <a:ext cx="653481" cy="6534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581AE-9121-4DA4-80ED-F3519991A92C}">
      <dsp:nvSpPr>
        <dsp:cNvPr id="0" name=""/>
        <dsp:cNvSpPr/>
      </dsp:nvSpPr>
      <dsp:spPr>
        <a:xfrm>
          <a:off x="1372311" y="1485692"/>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1066800">
            <a:lnSpc>
              <a:spcPct val="100000"/>
            </a:lnSpc>
            <a:spcBef>
              <a:spcPct val="0"/>
            </a:spcBef>
            <a:spcAft>
              <a:spcPct val="35000"/>
            </a:spcAft>
            <a:buNone/>
          </a:pPr>
          <a:r>
            <a:rPr lang="it-IT" sz="2400" b="1" i="0" kern="1200" baseline="0"/>
            <a:t>CONFORMITA’ ALLA NORMATIVA DI SETTORE</a:t>
          </a:r>
          <a:endParaRPr lang="en-US" sz="2400" kern="1200"/>
        </a:p>
      </dsp:txBody>
      <dsp:txXfrm>
        <a:off x="1372311" y="1485692"/>
        <a:ext cx="3544198" cy="1188148"/>
      </dsp:txXfrm>
    </dsp:sp>
    <dsp:sp modelId="{A1BDDF9D-9C42-44D6-B7A5-4FDA2BC2AE03}">
      <dsp:nvSpPr>
        <dsp:cNvPr id="0" name=""/>
        <dsp:cNvSpPr/>
      </dsp:nvSpPr>
      <dsp:spPr>
        <a:xfrm>
          <a:off x="0" y="2970878"/>
          <a:ext cx="4916510" cy="1188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305C5-D2B9-4231-BFCB-5C2C4993FCA2}">
      <dsp:nvSpPr>
        <dsp:cNvPr id="0" name=""/>
        <dsp:cNvSpPr/>
      </dsp:nvSpPr>
      <dsp:spPr>
        <a:xfrm>
          <a:off x="359414" y="3238211"/>
          <a:ext cx="653481" cy="6534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AB2E-2136-47CB-A999-14D78623454C}">
      <dsp:nvSpPr>
        <dsp:cNvPr id="0" name=""/>
        <dsp:cNvSpPr/>
      </dsp:nvSpPr>
      <dsp:spPr>
        <a:xfrm>
          <a:off x="1372311" y="2970878"/>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1066800">
            <a:lnSpc>
              <a:spcPct val="100000"/>
            </a:lnSpc>
            <a:spcBef>
              <a:spcPct val="0"/>
            </a:spcBef>
            <a:spcAft>
              <a:spcPct val="35000"/>
            </a:spcAft>
            <a:buNone/>
          </a:pPr>
          <a:r>
            <a:rPr lang="it-IT" sz="2400" b="1" i="0" kern="1200" baseline="0"/>
            <a:t>SICUREZZA E PRIVACY</a:t>
          </a:r>
          <a:endParaRPr lang="en-US" sz="2400" kern="1200"/>
        </a:p>
      </dsp:txBody>
      <dsp:txXfrm>
        <a:off x="1372311" y="2970878"/>
        <a:ext cx="3544198" cy="11881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47af5598d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7af5598d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7af5598d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7af5598d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86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3065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77942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19223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5067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841772"/>
            <a:ext cx="6858000" cy="1790700"/>
          </a:xfrm>
        </p:spPr>
        <p:txBody>
          <a:bodyPr anchor="b"/>
          <a:lstStyle>
            <a:lvl1pPr algn="ctr">
              <a:defRPr sz="45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2" y="2701528"/>
            <a:ext cx="6858000" cy="1241822"/>
          </a:xfrm>
        </p:spPr>
        <p:txBody>
          <a:bodyPr/>
          <a:lstStyle>
            <a:lvl1pPr marL="0" indent="0" algn="ctr">
              <a:buNone/>
              <a:defRPr sz="1801"/>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1380666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7410080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5"/>
            <a:ext cx="1971675" cy="4358879"/>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32365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841772"/>
            <a:ext cx="6858000" cy="1790700"/>
          </a:xfrm>
        </p:spPr>
        <p:txBody>
          <a:bodyPr anchor="b"/>
          <a:lstStyle>
            <a:lvl1pPr algn="ctr">
              <a:defRPr sz="45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2" y="2701528"/>
            <a:ext cx="6858000" cy="1241822"/>
          </a:xfrm>
        </p:spPr>
        <p:txBody>
          <a:bodyPr/>
          <a:lstStyle>
            <a:lvl1pPr marL="0" indent="0" algn="ctr">
              <a:buNone/>
              <a:defRPr sz="1801"/>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402165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82210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4"/>
            <a:ext cx="7886700" cy="2139553"/>
          </a:xfrm>
        </p:spPr>
        <p:txBody>
          <a:bodyPr anchor="b"/>
          <a:lstStyle>
            <a:lvl1pPr>
              <a:defRPr sz="45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9" y="3442098"/>
            <a:ext cx="7886700" cy="1125140"/>
          </a:xfrm>
        </p:spPr>
        <p:txBody>
          <a:bodyPr/>
          <a:lstStyle>
            <a:lvl1pPr marL="0" indent="0">
              <a:buNone/>
              <a:defRPr sz="1801">
                <a:solidFill>
                  <a:schemeClr val="tx1">
                    <a:tint val="75000"/>
                  </a:schemeClr>
                </a:solidFill>
              </a:defRPr>
            </a:lvl1pPr>
            <a:lvl2pPr marL="342904" indent="0">
              <a:buNone/>
              <a:defRPr sz="1500">
                <a:solidFill>
                  <a:schemeClr val="tx1">
                    <a:tint val="75000"/>
                  </a:schemeClr>
                </a:solidFill>
              </a:defRPr>
            </a:lvl2pPr>
            <a:lvl3pPr marL="685809" indent="0">
              <a:buNone/>
              <a:defRPr sz="1349">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1" indent="0">
              <a:buNone/>
              <a:defRPr sz="1200">
                <a:solidFill>
                  <a:schemeClr val="tx1">
                    <a:tint val="75000"/>
                  </a:schemeClr>
                </a:solidFill>
              </a:defRPr>
            </a:lvl6pPr>
            <a:lvl7pPr marL="2057427" indent="0">
              <a:buNone/>
              <a:defRPr sz="1200">
                <a:solidFill>
                  <a:schemeClr val="tx1">
                    <a:tint val="75000"/>
                  </a:schemeClr>
                </a:solidFill>
              </a:defRPr>
            </a:lvl7pPr>
            <a:lvl8pPr marL="2400330" indent="0">
              <a:buNone/>
              <a:defRPr sz="1200">
                <a:solidFill>
                  <a:schemeClr val="tx1">
                    <a:tint val="75000"/>
                  </a:schemeClr>
                </a:solidFill>
              </a:defRPr>
            </a:lvl8pPr>
            <a:lvl9pPr marL="2743234"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55768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49" y="1369219"/>
            <a:ext cx="3886201"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369219"/>
            <a:ext cx="3886201"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55399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1" y="1260872"/>
            <a:ext cx="3887390" cy="617934"/>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1" y="1878806"/>
            <a:ext cx="388739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28994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56036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50080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1543051"/>
            <a:ext cx="2949179" cy="2858691"/>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90706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6752276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4" indent="0">
              <a:buNone/>
              <a:defRPr sz="2100"/>
            </a:lvl2pPr>
            <a:lvl3pPr marL="685809" indent="0">
              <a:buNone/>
              <a:defRPr sz="1801"/>
            </a:lvl3pPr>
            <a:lvl4pPr marL="1028713" indent="0">
              <a:buNone/>
              <a:defRPr sz="1500"/>
            </a:lvl4pPr>
            <a:lvl5pPr marL="1371617" indent="0">
              <a:buNone/>
              <a:defRPr sz="1500"/>
            </a:lvl5pPr>
            <a:lvl6pPr marL="1714521" indent="0">
              <a:buNone/>
              <a:defRPr sz="1500"/>
            </a:lvl6pPr>
            <a:lvl7pPr marL="2057427" indent="0">
              <a:buNone/>
              <a:defRPr sz="1500"/>
            </a:lvl7pPr>
            <a:lvl8pPr marL="2400330" indent="0">
              <a:buNone/>
              <a:defRPr sz="1500"/>
            </a:lvl8pPr>
            <a:lvl9pPr marL="2743234" indent="0">
              <a:buNone/>
              <a:defRPr sz="15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1543051"/>
            <a:ext cx="2949179" cy="2858691"/>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92951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598350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5"/>
            <a:ext cx="1971675" cy="4358879"/>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64695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4"/>
            <a:ext cx="7886700" cy="2139553"/>
          </a:xfrm>
        </p:spPr>
        <p:txBody>
          <a:bodyPr anchor="b"/>
          <a:lstStyle>
            <a:lvl1pPr>
              <a:defRPr sz="45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9" y="3442098"/>
            <a:ext cx="7886700" cy="1125140"/>
          </a:xfrm>
        </p:spPr>
        <p:txBody>
          <a:bodyPr/>
          <a:lstStyle>
            <a:lvl1pPr marL="0" indent="0">
              <a:buNone/>
              <a:defRPr sz="1801">
                <a:solidFill>
                  <a:schemeClr val="tx1">
                    <a:tint val="75000"/>
                  </a:schemeClr>
                </a:solidFill>
              </a:defRPr>
            </a:lvl1pPr>
            <a:lvl2pPr marL="342904" indent="0">
              <a:buNone/>
              <a:defRPr sz="1500">
                <a:solidFill>
                  <a:schemeClr val="tx1">
                    <a:tint val="75000"/>
                  </a:schemeClr>
                </a:solidFill>
              </a:defRPr>
            </a:lvl2pPr>
            <a:lvl3pPr marL="685809" indent="0">
              <a:buNone/>
              <a:defRPr sz="1349">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1" indent="0">
              <a:buNone/>
              <a:defRPr sz="1200">
                <a:solidFill>
                  <a:schemeClr val="tx1">
                    <a:tint val="75000"/>
                  </a:schemeClr>
                </a:solidFill>
              </a:defRPr>
            </a:lvl6pPr>
            <a:lvl7pPr marL="2057427" indent="0">
              <a:buNone/>
              <a:defRPr sz="1200">
                <a:solidFill>
                  <a:schemeClr val="tx1">
                    <a:tint val="75000"/>
                  </a:schemeClr>
                </a:solidFill>
              </a:defRPr>
            </a:lvl7pPr>
            <a:lvl8pPr marL="2400330" indent="0">
              <a:buNone/>
              <a:defRPr sz="1200">
                <a:solidFill>
                  <a:schemeClr val="tx1">
                    <a:tint val="75000"/>
                  </a:schemeClr>
                </a:solidFill>
              </a:defRPr>
            </a:lvl8pPr>
            <a:lvl9pPr marL="2743234"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0402220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49" y="1369219"/>
            <a:ext cx="3886201"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369219"/>
            <a:ext cx="3886201"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216187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1" y="1260872"/>
            <a:ext cx="3887390" cy="617934"/>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1" y="1878806"/>
            <a:ext cx="388739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1561644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0643095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651369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1543051"/>
            <a:ext cx="2949179" cy="2858691"/>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2672646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4" indent="0">
              <a:buNone/>
              <a:defRPr sz="2100"/>
            </a:lvl2pPr>
            <a:lvl3pPr marL="685809" indent="0">
              <a:buNone/>
              <a:defRPr sz="1801"/>
            </a:lvl3pPr>
            <a:lvl4pPr marL="1028713" indent="0">
              <a:buNone/>
              <a:defRPr sz="1500"/>
            </a:lvl4pPr>
            <a:lvl5pPr marL="1371617" indent="0">
              <a:buNone/>
              <a:defRPr sz="1500"/>
            </a:lvl5pPr>
            <a:lvl6pPr marL="1714521" indent="0">
              <a:buNone/>
              <a:defRPr sz="1500"/>
            </a:lvl6pPr>
            <a:lvl7pPr marL="2057427" indent="0">
              <a:buNone/>
              <a:defRPr sz="1500"/>
            </a:lvl7pPr>
            <a:lvl8pPr marL="2400330" indent="0">
              <a:buNone/>
              <a:defRPr sz="1500"/>
            </a:lvl8pPr>
            <a:lvl9pPr marL="2743234" indent="0">
              <a:buNone/>
              <a:defRPr sz="15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1543051"/>
            <a:ext cx="2949179" cy="2858691"/>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48522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49" y="4767263"/>
            <a:ext cx="2057401"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10/2/2025</a:t>
            </a:fld>
            <a:endParaRPr lang="en-US"/>
          </a:p>
        </p:txBody>
      </p:sp>
      <p:sp>
        <p:nvSpPr>
          <p:cNvPr id="5" name="Footer Placeholder 4"/>
          <p:cNvSpPr>
            <a:spLocks noGrp="1"/>
          </p:cNvSpPr>
          <p:nvPr>
            <p:ph type="ftr" sz="quarter" idx="3"/>
          </p:nvPr>
        </p:nvSpPr>
        <p:spPr>
          <a:xfrm>
            <a:off x="3028952"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1"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it-IT" smtClean="0"/>
              <a:pPr/>
              <a:t>‹N›</a:t>
            </a:fld>
            <a:endParaRPr lang="it-IT"/>
          </a:p>
        </p:txBody>
      </p:sp>
    </p:spTree>
    <p:extLst>
      <p:ext uri="{BB962C8B-B14F-4D97-AF65-F5344CB8AC3E}">
        <p14:creationId xmlns:p14="http://schemas.microsoft.com/office/powerpoint/2010/main" val="28435411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49" y="4767263"/>
            <a:ext cx="2057401"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2"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1"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it-IT" smtClean="0"/>
              <a:pPr/>
              <a:t>‹N›</a:t>
            </a:fld>
            <a:endParaRPr lang="it-IT"/>
          </a:p>
        </p:txBody>
      </p:sp>
    </p:spTree>
    <p:extLst>
      <p:ext uri="{BB962C8B-B14F-4D97-AF65-F5344CB8AC3E}">
        <p14:creationId xmlns:p14="http://schemas.microsoft.com/office/powerpoint/2010/main" val="428432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lex.europa.eu/eli/reg/2024/1689/oj?locale=it"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85"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6"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7"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8"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9"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62" name="Google Shape;62;p15"/>
          <p:cNvSpPr txBox="1"/>
          <p:nvPr/>
        </p:nvSpPr>
        <p:spPr>
          <a:xfrm>
            <a:off x="416042" y="1922271"/>
            <a:ext cx="2303588" cy="2303931"/>
          </a:xfrm>
          <a:prstGeom prst="rect">
            <a:avLst/>
          </a:prstGeom>
        </p:spPr>
        <p:txBody>
          <a:bodyPr spcFirstLastPara="1" vert="horz" lIns="91440" tIns="45721" rIns="91440" bIns="45721" rtlCol="0" anchor="t" anchorCtr="0">
            <a:normAutofit fontScale="85000" lnSpcReduction="20000"/>
          </a:bodyPr>
          <a:lstStyle/>
          <a:p>
            <a:pPr defTabSz="685809">
              <a:lnSpc>
                <a:spcPct val="90000"/>
              </a:lnSpc>
              <a:spcBef>
                <a:spcPct val="0"/>
              </a:spcBef>
              <a:spcAft>
                <a:spcPts val="601"/>
              </a:spcAft>
            </a:pPr>
            <a:r>
              <a:rPr lang="it-IT" sz="2601" b="1" noProof="0">
                <a:solidFill>
                  <a:schemeClr val="bg1"/>
                </a:solidFill>
                <a:latin typeface="Poppins"/>
                <a:ea typeface="+mj-ea"/>
                <a:sym typeface="Poppins"/>
              </a:rPr>
              <a:t>Contenzioso tributario</a:t>
            </a:r>
          </a:p>
          <a:p>
            <a:pPr defTabSz="685809">
              <a:lnSpc>
                <a:spcPct val="90000"/>
              </a:lnSpc>
              <a:spcBef>
                <a:spcPct val="0"/>
              </a:spcBef>
              <a:spcAft>
                <a:spcPts val="601"/>
              </a:spcAft>
            </a:pPr>
            <a:r>
              <a:rPr lang="it-IT" sz="2800" b="1">
                <a:solidFill>
                  <a:schemeClr val="bg1"/>
                </a:solidFill>
                <a:latin typeface="Poppins"/>
                <a:ea typeface="+mj-ea"/>
                <a:sym typeface="Poppins"/>
              </a:rPr>
              <a:t>“Cosa aspettarsi dal futuro prossimo, la parola ai tecnici”</a:t>
            </a:r>
            <a:endParaRPr lang="en-US" sz="2800" b="1">
              <a:solidFill>
                <a:schemeClr val="bg1"/>
              </a:solidFill>
              <a:latin typeface="Poppins"/>
              <a:ea typeface="+mj-ea"/>
              <a:sym typeface="Poppins"/>
            </a:endParaRPr>
          </a:p>
          <a:p>
            <a:pPr defTabSz="685809">
              <a:lnSpc>
                <a:spcPct val="90000"/>
              </a:lnSpc>
              <a:spcBef>
                <a:spcPct val="0"/>
              </a:spcBef>
              <a:spcAft>
                <a:spcPts val="601"/>
              </a:spcAft>
            </a:pPr>
            <a:endParaRPr lang="it-IT" sz="2601" b="1" noProof="0">
              <a:solidFill>
                <a:schemeClr val="bg1"/>
              </a:solidFill>
              <a:latin typeface="Poppins"/>
              <a:ea typeface="+mj-ea"/>
              <a:sym typeface="Poppins"/>
            </a:endParaRPr>
          </a:p>
        </p:txBody>
      </p:sp>
      <p:sp>
        <p:nvSpPr>
          <p:cNvPr id="63" name="Google Shape;63;p15"/>
          <p:cNvSpPr txBox="1"/>
          <p:nvPr/>
        </p:nvSpPr>
        <p:spPr>
          <a:xfrm>
            <a:off x="3604030" y="1855357"/>
            <a:ext cx="5731662" cy="1432464"/>
          </a:xfrm>
          <a:prstGeom prst="rect">
            <a:avLst/>
          </a:prstGeom>
        </p:spPr>
        <p:txBody>
          <a:bodyPr spcFirstLastPara="1" vert="horz" lIns="91440" tIns="45721" rIns="91440" bIns="45721" rtlCol="0" anchor="b" anchorCtr="0">
            <a:noAutofit/>
          </a:bodyPr>
          <a:lstStyle/>
          <a:p>
            <a:pPr defTabSz="914411">
              <a:lnSpc>
                <a:spcPct val="90000"/>
              </a:lnSpc>
              <a:spcBef>
                <a:spcPts val="1001"/>
              </a:spcBef>
            </a:pPr>
            <a:r>
              <a:rPr lang="it-IT" sz="2800" b="1" i="1" dirty="0">
                <a:solidFill>
                  <a:schemeClr val="accent1">
                    <a:lumMod val="50000"/>
                  </a:schemeClr>
                </a:solidFill>
                <a:sym typeface="Poppins"/>
              </a:rPr>
              <a:t>Servizi di intelligenza artificiale e </a:t>
            </a:r>
            <a:r>
              <a:rPr lang="en-US" sz="2800" b="1" i="1" dirty="0">
                <a:solidFill>
                  <a:schemeClr val="accent1">
                    <a:lumMod val="50000"/>
                  </a:schemeClr>
                </a:solidFill>
                <a:sym typeface="Poppins"/>
              </a:rPr>
              <a:t>Banca Dati </a:t>
            </a:r>
            <a:r>
              <a:rPr lang="it-IT" sz="2800" b="1" i="1" dirty="0">
                <a:solidFill>
                  <a:schemeClr val="accent1">
                    <a:lumMod val="50000"/>
                  </a:schemeClr>
                </a:solidFill>
                <a:sym typeface="Poppins"/>
              </a:rPr>
              <a:t>della</a:t>
            </a:r>
            <a:r>
              <a:rPr lang="en-US" sz="2800" b="1" i="1" dirty="0">
                <a:solidFill>
                  <a:schemeClr val="accent1">
                    <a:lumMod val="50000"/>
                  </a:schemeClr>
                </a:solidFill>
                <a:sym typeface="Poppins"/>
              </a:rPr>
              <a:t> </a:t>
            </a:r>
            <a:r>
              <a:rPr lang="it-IT" sz="2800" b="1" i="1" dirty="0">
                <a:solidFill>
                  <a:schemeClr val="accent1">
                    <a:lumMod val="50000"/>
                  </a:schemeClr>
                </a:solidFill>
                <a:sym typeface="Poppins"/>
              </a:rPr>
              <a:t>giurisprudenza</a:t>
            </a:r>
            <a:r>
              <a:rPr lang="en-US" sz="2800" b="1" i="1" dirty="0">
                <a:solidFill>
                  <a:schemeClr val="accent1">
                    <a:lumMod val="50000"/>
                  </a:schemeClr>
                </a:solidFill>
                <a:sym typeface="Poppins"/>
              </a:rPr>
              <a:t> </a:t>
            </a:r>
            <a:r>
              <a:rPr lang="it-IT" sz="2800" b="1" i="1" dirty="0">
                <a:solidFill>
                  <a:schemeClr val="accent1">
                    <a:lumMod val="50000"/>
                  </a:schemeClr>
                </a:solidFill>
                <a:sym typeface="Poppins"/>
              </a:rPr>
              <a:t>tributaria</a:t>
            </a:r>
            <a:r>
              <a:rPr lang="en-US" sz="2800" b="1" i="1" dirty="0">
                <a:solidFill>
                  <a:schemeClr val="accent1">
                    <a:lumMod val="50000"/>
                  </a:schemeClr>
                </a:solidFill>
                <a:sym typeface="Poppins"/>
              </a:rPr>
              <a:t> di </a:t>
            </a:r>
            <a:r>
              <a:rPr lang="it-IT" sz="2800" b="1" i="1" dirty="0">
                <a:solidFill>
                  <a:schemeClr val="accent1">
                    <a:lumMod val="50000"/>
                  </a:schemeClr>
                </a:solidFill>
                <a:sym typeface="Poppins"/>
              </a:rPr>
              <a:t>merito</a:t>
            </a:r>
            <a:endParaRPr lang="it-IT" sz="2800" i="1" dirty="0">
              <a:solidFill>
                <a:schemeClr val="accent1">
                  <a:lumMod val="50000"/>
                </a:schemeClr>
              </a:solidFill>
              <a:sym typeface="Poppins"/>
            </a:endParaRPr>
          </a:p>
        </p:txBody>
      </p:sp>
      <p:pic>
        <p:nvPicPr>
          <p:cNvPr id="2" name="Elemento grafico 1">
            <a:extLst>
              <a:ext uri="{FF2B5EF4-FFF2-40B4-BE49-F238E27FC236}">
                <a16:creationId xmlns:a16="http://schemas.microsoft.com/office/drawing/2014/main" id="{4FEDA194-2564-3498-0F48-6EE70EFE73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4874" y="3722871"/>
            <a:ext cx="2328642" cy="1768937"/>
          </a:xfrm>
          <a:prstGeom prst="rect">
            <a:avLst/>
          </a:prstGeom>
        </p:spPr>
      </p:pic>
      <p:sp>
        <p:nvSpPr>
          <p:cNvPr id="7" name="CasellaDiTesto 6">
            <a:extLst>
              <a:ext uri="{FF2B5EF4-FFF2-40B4-BE49-F238E27FC236}">
                <a16:creationId xmlns:a16="http://schemas.microsoft.com/office/drawing/2014/main" id="{92C0D6E9-E94B-9FC2-958A-D7DFE90B09FC}"/>
              </a:ext>
            </a:extLst>
          </p:cNvPr>
          <p:cNvSpPr txBox="1"/>
          <p:nvPr/>
        </p:nvSpPr>
        <p:spPr>
          <a:xfrm>
            <a:off x="265577" y="145844"/>
            <a:ext cx="2514599" cy="1508105"/>
          </a:xfrm>
          <a:prstGeom prst="rect">
            <a:avLst/>
          </a:prstGeom>
          <a:solidFill>
            <a:srgbClr val="275EA6"/>
          </a:solidFill>
          <a:ln>
            <a:solidFill>
              <a:schemeClr val="accent1">
                <a:lumMod val="60000"/>
                <a:lumOff val="40000"/>
              </a:schemeClr>
            </a:solidFill>
          </a:ln>
        </p:spPr>
        <p:txBody>
          <a:bodyPr wrap="square">
            <a:spAutoFit/>
          </a:bodyPr>
          <a:lstStyle/>
          <a:p>
            <a:r>
              <a:rPr lang="it-IT" sz="2200" b="1">
                <a:solidFill>
                  <a:schemeClr val="bg1"/>
                </a:solidFill>
                <a:latin typeface="Poppins" panose="00000500000000000000" pitchFamily="2" charset="0"/>
                <a:cs typeface="Poppins" panose="00000500000000000000" pitchFamily="2" charset="0"/>
              </a:rPr>
              <a:t>Capri </a:t>
            </a:r>
          </a:p>
          <a:p>
            <a:r>
              <a:rPr lang="it-IT" sz="1600" b="1">
                <a:solidFill>
                  <a:schemeClr val="bg1"/>
                </a:solidFill>
                <a:latin typeface="Poppins" panose="00000500000000000000" pitchFamily="2" charset="0"/>
                <a:cs typeface="Poppins" panose="00000500000000000000" pitchFamily="2" charset="0"/>
              </a:rPr>
              <a:t>4 ottobre 2025 </a:t>
            </a:r>
            <a:r>
              <a:rPr lang="it-IT" b="1">
                <a:solidFill>
                  <a:schemeClr val="bg1"/>
                </a:solidFill>
                <a:latin typeface="Poppins" panose="00000500000000000000" pitchFamily="2" charset="0"/>
                <a:cs typeface="Poppins" panose="00000500000000000000" pitchFamily="2" charset="0"/>
              </a:rPr>
              <a:t>Giustizia 4.0: Diritti, Algoritmi e</a:t>
            </a:r>
          </a:p>
          <a:p>
            <a:r>
              <a:rPr lang="it-IT" b="1">
                <a:solidFill>
                  <a:schemeClr val="bg1"/>
                </a:solidFill>
                <a:latin typeface="Poppins" panose="00000500000000000000" pitchFamily="2" charset="0"/>
                <a:cs typeface="Poppins" panose="00000500000000000000" pitchFamily="2" charset="0"/>
              </a:rPr>
              <a:t>Nuovi Equilibri</a:t>
            </a:r>
          </a:p>
        </p:txBody>
      </p:sp>
      <p:pic>
        <p:nvPicPr>
          <p:cNvPr id="3" name="Immagine 4" descr="Immagine che contiene testo, Carattere, schermata, Elementi grafici&#10;&#10;Il contenuto generato dall'IA potrebbe non essere corretto.">
            <a:extLst>
              <a:ext uri="{FF2B5EF4-FFF2-40B4-BE49-F238E27FC236}">
                <a16:creationId xmlns:a16="http://schemas.microsoft.com/office/drawing/2014/main" id="{A7A8B602-0D97-A1AD-E870-DB3B6E32C4DB}"/>
              </a:ext>
            </a:extLst>
          </p:cNvPr>
          <p:cNvPicPr>
            <a:picLocks noChangeAspect="1"/>
          </p:cNvPicPr>
          <p:nvPr/>
        </p:nvPicPr>
        <p:blipFill>
          <a:blip r:embed="rId5"/>
          <a:stretch>
            <a:fillRect/>
          </a:stretch>
        </p:blipFill>
        <p:spPr>
          <a:xfrm>
            <a:off x="384606" y="4226204"/>
            <a:ext cx="2366460" cy="533756"/>
          </a:xfrm>
          <a:prstGeom prst="rect">
            <a:avLst/>
          </a:prstGeom>
        </p:spPr>
      </p:pic>
      <p:pic>
        <p:nvPicPr>
          <p:cNvPr id="5" name="Immagine 4" descr="Immagine che contiene silhouette, blu&#10;&#10;Il contenuto generato dall'IA potrebbe non essere corretto.">
            <a:extLst>
              <a:ext uri="{FF2B5EF4-FFF2-40B4-BE49-F238E27FC236}">
                <a16:creationId xmlns:a16="http://schemas.microsoft.com/office/drawing/2014/main" id="{8FB9F695-9839-6DDA-AEF4-67AD491FDDA4}"/>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2193488" y="185903"/>
            <a:ext cx="556978" cy="515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D057E-73F3-1B3B-9C41-19E9ABE69E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35455A-21C3-439B-21CA-2B94E908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10ACF80-ED9F-352C-257B-6B720EDD4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FCD6A3A6-93C8-0835-E1EF-217724C8E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7A09BB62-CF34-9906-C380-63C0E2CE4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024C4C6F-0675-33F7-2333-3223C2480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61173F77-48DF-454E-58CE-9D0C3E316ABB}"/>
              </a:ext>
            </a:extLst>
          </p:cNvPr>
          <p:cNvSpPr>
            <a:spLocks noGrp="1"/>
          </p:cNvSpPr>
          <p:nvPr>
            <p:ph type="title"/>
          </p:nvPr>
        </p:nvSpPr>
        <p:spPr>
          <a:xfrm>
            <a:off x="561187" y="208903"/>
            <a:ext cx="7421963" cy="775252"/>
          </a:xfrm>
        </p:spPr>
        <p:txBody>
          <a:bodyPr>
            <a:normAutofit/>
          </a:bodyPr>
          <a:lstStyle/>
          <a:p>
            <a:r>
              <a:rPr lang="it-IT" sz="2800" b="1">
                <a:solidFill>
                  <a:schemeClr val="bg1"/>
                </a:solidFill>
                <a:latin typeface="Poppins"/>
              </a:rPr>
              <a:t>Ripartizione degli accessi ai siti web</a:t>
            </a:r>
          </a:p>
        </p:txBody>
      </p:sp>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E9A55DA8-42A1-F5D0-FFDC-0F01F9EBBB6B}"/>
              </a:ext>
            </a:extLst>
          </p:cNvPr>
          <p:cNvPicPr>
            <a:picLocks noChangeAspect="1"/>
          </p:cNvPicPr>
          <p:nvPr/>
        </p:nvPicPr>
        <p:blipFill>
          <a:blip r:embed="rId3"/>
          <a:stretch>
            <a:fillRect/>
          </a:stretch>
        </p:blipFill>
        <p:spPr>
          <a:xfrm>
            <a:off x="249162" y="4323782"/>
            <a:ext cx="2368688" cy="534258"/>
          </a:xfrm>
          <a:prstGeom prst="rect">
            <a:avLst/>
          </a:prstGeom>
        </p:spPr>
      </p:pic>
      <p:pic>
        <p:nvPicPr>
          <p:cNvPr id="4" name="Immagine 3">
            <a:extLst>
              <a:ext uri="{FF2B5EF4-FFF2-40B4-BE49-F238E27FC236}">
                <a16:creationId xmlns:a16="http://schemas.microsoft.com/office/drawing/2014/main" id="{AEC1536B-5E34-858A-3B6F-E7584FE00640}"/>
              </a:ext>
            </a:extLst>
          </p:cNvPr>
          <p:cNvPicPr>
            <a:picLocks noChangeAspect="1"/>
          </p:cNvPicPr>
          <p:nvPr/>
        </p:nvPicPr>
        <p:blipFill>
          <a:blip r:embed="rId4"/>
          <a:stretch>
            <a:fillRect/>
          </a:stretch>
        </p:blipFill>
        <p:spPr>
          <a:xfrm>
            <a:off x="1605435" y="1258915"/>
            <a:ext cx="5933129" cy="3131602"/>
          </a:xfrm>
          <a:prstGeom prst="rect">
            <a:avLst/>
          </a:prstGeom>
        </p:spPr>
      </p:pic>
      <p:pic>
        <p:nvPicPr>
          <p:cNvPr id="6" name="Elemento grafico 5">
            <a:extLst>
              <a:ext uri="{FF2B5EF4-FFF2-40B4-BE49-F238E27FC236}">
                <a16:creationId xmlns:a16="http://schemas.microsoft.com/office/drawing/2014/main" id="{D09A43CA-4ADD-192A-9EF5-EDD3D518F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6100" y="3724831"/>
            <a:ext cx="2328642" cy="1768937"/>
          </a:xfrm>
          <a:prstGeom prst="rect">
            <a:avLst/>
          </a:prstGeom>
        </p:spPr>
      </p:pic>
    </p:spTree>
    <p:extLst>
      <p:ext uri="{BB962C8B-B14F-4D97-AF65-F5344CB8AC3E}">
        <p14:creationId xmlns:p14="http://schemas.microsoft.com/office/powerpoint/2010/main" val="250974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F0F2AC-A7CB-13B1-9AA6-9FE284A435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FE192-0C30-E0BA-5FF7-A992A67A0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43CBD51-4F68-37C0-FDE8-6E18177F2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09438B4-3CF0-84B3-CF02-825512524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8FB85BC-9527-D716-1E4F-844C66BC5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09A493B-E5F5-6673-0639-34B164F19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E3C2D87-B8E2-EB4E-81D1-F9FAE885AACF}"/>
              </a:ext>
            </a:extLst>
          </p:cNvPr>
          <p:cNvSpPr>
            <a:spLocks noGrp="1"/>
          </p:cNvSpPr>
          <p:nvPr>
            <p:ph type="title"/>
          </p:nvPr>
        </p:nvSpPr>
        <p:spPr>
          <a:xfrm>
            <a:off x="1028700" y="220904"/>
            <a:ext cx="7421963" cy="775252"/>
          </a:xfrm>
        </p:spPr>
        <p:txBody>
          <a:bodyPr>
            <a:normAutofit fontScale="90000"/>
          </a:bodyPr>
          <a:lstStyle/>
          <a:p>
            <a:r>
              <a:rPr lang="it-IT" sz="2800" b="1">
                <a:solidFill>
                  <a:schemeClr val="bg1"/>
                </a:solidFill>
                <a:latin typeface="Poppins"/>
              </a:rPr>
              <a:t>Banca dati della giurisprudenza tributaria di merito - Anonimizzazione delle sentenze </a:t>
            </a:r>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2C7E6DD3-267A-7668-7140-B56448064DF1}"/>
              </a:ext>
            </a:extLst>
          </p:cNvPr>
          <p:cNvPicPr>
            <a:picLocks noChangeAspect="1"/>
          </p:cNvPicPr>
          <p:nvPr/>
        </p:nvPicPr>
        <p:blipFill>
          <a:blip r:embed="rId2"/>
          <a:stretch>
            <a:fillRect/>
          </a:stretch>
        </p:blipFill>
        <p:spPr>
          <a:xfrm>
            <a:off x="249162" y="4323782"/>
            <a:ext cx="2368688" cy="534258"/>
          </a:xfrm>
          <a:prstGeom prst="rect">
            <a:avLst/>
          </a:prstGeom>
        </p:spPr>
      </p:pic>
      <p:pic>
        <p:nvPicPr>
          <p:cNvPr id="7" name="Immagine 6" descr="Immagine che contiene logo, Elementi grafici, simbolo, design&#10;&#10;Il contenuto generato dall'IA potrebbe non essere corretto.">
            <a:extLst>
              <a:ext uri="{FF2B5EF4-FFF2-40B4-BE49-F238E27FC236}">
                <a16:creationId xmlns:a16="http://schemas.microsoft.com/office/drawing/2014/main" id="{15BDF3A9-3A20-CACD-C6AB-5D0C94DC47A7}"/>
              </a:ext>
            </a:extLst>
          </p:cNvPr>
          <p:cNvPicPr>
            <a:picLocks noChangeAspect="1"/>
          </p:cNvPicPr>
          <p:nvPr/>
        </p:nvPicPr>
        <p:blipFill>
          <a:blip r:embed="rId3"/>
          <a:stretch>
            <a:fillRect/>
          </a:stretch>
        </p:blipFill>
        <p:spPr>
          <a:xfrm>
            <a:off x="771117" y="1651504"/>
            <a:ext cx="2054938" cy="2054938"/>
          </a:xfrm>
          <a:prstGeom prst="rect">
            <a:avLst/>
          </a:prstGeom>
        </p:spPr>
      </p:pic>
      <p:pic>
        <p:nvPicPr>
          <p:cNvPr id="5" name="Elemento grafico 4">
            <a:extLst>
              <a:ext uri="{FF2B5EF4-FFF2-40B4-BE49-F238E27FC236}">
                <a16:creationId xmlns:a16="http://schemas.microsoft.com/office/drawing/2014/main" id="{25A6B27D-205D-1ABC-86C7-25EFEF1F0E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611" y="3706442"/>
            <a:ext cx="2328642" cy="1768937"/>
          </a:xfrm>
          <a:prstGeom prst="rect">
            <a:avLst/>
          </a:prstGeom>
        </p:spPr>
      </p:pic>
      <p:sp>
        <p:nvSpPr>
          <p:cNvPr id="3" name="Segnaposto contenuto 2">
            <a:extLst>
              <a:ext uri="{FF2B5EF4-FFF2-40B4-BE49-F238E27FC236}">
                <a16:creationId xmlns:a16="http://schemas.microsoft.com/office/drawing/2014/main" id="{0C4A4D37-49CD-CEBB-3532-E93C9B3DDE87}"/>
              </a:ext>
            </a:extLst>
          </p:cNvPr>
          <p:cNvSpPr>
            <a:spLocks noGrp="1"/>
          </p:cNvSpPr>
          <p:nvPr>
            <p:ph idx="1"/>
          </p:nvPr>
        </p:nvSpPr>
        <p:spPr>
          <a:xfrm>
            <a:off x="3577135" y="1413958"/>
            <a:ext cx="4873528" cy="2853853"/>
          </a:xfrm>
        </p:spPr>
        <p:txBody>
          <a:bodyPr anchor="ctr">
            <a:normAutofit/>
          </a:bodyPr>
          <a:lstStyle/>
          <a:p>
            <a:pPr marL="0" indent="0" algn="just" defTabSz="914411" eaLnBrk="0" fontAlgn="base" hangingPunct="0">
              <a:lnSpc>
                <a:spcPct val="100000"/>
              </a:lnSpc>
              <a:spcBef>
                <a:spcPct val="20000"/>
              </a:spcBef>
              <a:spcAft>
                <a:spcPct val="0"/>
              </a:spcAft>
              <a:buClr>
                <a:srgbClr val="822433"/>
              </a:buClr>
              <a:buNone/>
              <a:defRPr/>
            </a:pPr>
            <a:r>
              <a:rPr lang="it-IT" sz="1600">
                <a:solidFill>
                  <a:srgbClr val="000000"/>
                </a:solidFill>
                <a:latin typeface="Poppins" panose="00000500000000000000" pitchFamily="2" charset="0"/>
                <a:ea typeface="ＭＳ Ｐゴシック"/>
                <a:cs typeface="Poppins" panose="00000500000000000000" pitchFamily="2" charset="0"/>
                <a:sym typeface="Arial"/>
              </a:rPr>
              <a:t>Le oltre 760.000 sentenze presenti nella banca dati della giurisprudenza di merito sono prive dei riferimenti soggettivi riguardante la parte processuale privata. Il processo di pseudonimizzazione viene attuato ricorrendo a servizi di intelligenza artificiale con la successiva supervisione umana del personale della Corti di giustizia tributaria.</a:t>
            </a:r>
            <a:endParaRPr lang="it-IT" altLang="it-IT" sz="1051" i="1" kern="0">
              <a:solidFill>
                <a:srgbClr val="000000"/>
              </a:solidFill>
              <a:latin typeface="Poppins" panose="00000500000000000000" pitchFamily="2" charset="0"/>
              <a:cs typeface="Poppins" panose="00000500000000000000" pitchFamily="2" charset="0"/>
              <a:sym typeface="Arial"/>
            </a:endParaRPr>
          </a:p>
          <a:p>
            <a:endParaRPr lang="it-IT" sz="1500"/>
          </a:p>
        </p:txBody>
      </p:sp>
    </p:spTree>
    <p:extLst>
      <p:ext uri="{BB962C8B-B14F-4D97-AF65-F5344CB8AC3E}">
        <p14:creationId xmlns:p14="http://schemas.microsoft.com/office/powerpoint/2010/main" val="276644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6"/>
            <a:ext cx="1876484"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9C15247-F27C-FB76-E9E6-6821DD84F95D}"/>
              </a:ext>
            </a:extLst>
          </p:cNvPr>
          <p:cNvSpPr>
            <a:spLocks noGrp="1"/>
          </p:cNvSpPr>
          <p:nvPr>
            <p:ph type="title"/>
          </p:nvPr>
        </p:nvSpPr>
        <p:spPr>
          <a:xfrm>
            <a:off x="64615" y="483438"/>
            <a:ext cx="2766772" cy="1881347"/>
          </a:xfrm>
        </p:spPr>
        <p:txBody>
          <a:bodyPr anchor="b">
            <a:normAutofit fontScale="90000"/>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Pseudonimizzazione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La sentenza ‘Deloitte’ della Corte di Giustizia Europea (4 settembre 2025 nella causa C-413/23P)</a:t>
            </a:r>
            <a:endParaRPr lang="it-IT" sz="1200">
              <a:solidFill>
                <a:srgbClr val="FFFFFF"/>
              </a:solidFill>
            </a:endParaRPr>
          </a:p>
        </p:txBody>
      </p:sp>
      <p:sp>
        <p:nvSpPr>
          <p:cNvPr id="3" name="Segnaposto contenuto 2">
            <a:extLst>
              <a:ext uri="{FF2B5EF4-FFF2-40B4-BE49-F238E27FC236}">
                <a16:creationId xmlns:a16="http://schemas.microsoft.com/office/drawing/2014/main" id="{93116466-901F-7452-A5EB-159089846F66}"/>
              </a:ext>
            </a:extLst>
          </p:cNvPr>
          <p:cNvSpPr>
            <a:spLocks noGrp="1"/>
          </p:cNvSpPr>
          <p:nvPr>
            <p:ph idx="1"/>
          </p:nvPr>
        </p:nvSpPr>
        <p:spPr>
          <a:xfrm>
            <a:off x="3329179" y="270583"/>
            <a:ext cx="5034364" cy="4022197"/>
          </a:xfrm>
        </p:spPr>
        <p:txBody>
          <a:bodyPr anchor="ctr">
            <a:normAutofit fontScale="92500"/>
          </a:bodyPr>
          <a:lstStyle/>
          <a:p>
            <a:pPr marL="0" indent="0" algn="just">
              <a:buNone/>
            </a:pPr>
            <a:r>
              <a:rPr lang="it-IT" sz="1500" b="1"/>
              <a:t>§3</a:t>
            </a:r>
            <a:r>
              <a:rPr lang="it-IT" sz="1500"/>
              <a:t> nozione ampia di </a:t>
            </a:r>
            <a:r>
              <a:rPr lang="it-IT" sz="1500" i="1"/>
              <a:t>“dati personali”: «qualsiasi informazione concernente una persona fisica identificata o identificabile (“interessato”); si considera identificabile la persona fisica che può essere identificata, direttamente o indirettamente, con particolare riferimento a un identificativo come il nome, un numero di identificazione, dati relativi all’ubicazione, un identificativo online o a uno o più elementi caratteristici della sua identità fisica, fisiologica, genetica, psichica, economica, culturale o sociale»</a:t>
            </a:r>
            <a:r>
              <a:rPr lang="it-IT" sz="1500"/>
              <a:t>;</a:t>
            </a:r>
          </a:p>
          <a:p>
            <a:pPr marL="0" indent="0" algn="just">
              <a:buNone/>
            </a:pPr>
            <a:r>
              <a:rPr lang="it-IT" sz="1500" b="1"/>
              <a:t>§68 </a:t>
            </a:r>
            <a:r>
              <a:rPr lang="it-IT" sz="1500" i="1"/>
              <a:t>«dati </a:t>
            </a:r>
            <a:r>
              <a:rPr lang="it-IT" sz="1500" i="1" err="1"/>
              <a:t>pseudonimizzati</a:t>
            </a:r>
            <a:r>
              <a:rPr lang="it-IT" sz="1500" i="1"/>
              <a:t>(…) costituiscono, in ogni caso, dati personali in ragione della sola esistenza di informazioni che consentono di identificare l’interessato, senza che sia necessario esaminare concretamente se, nonostante la pseudonimizzazione, la persona alla quale si riferiscono tali dati sia identificabile»;</a:t>
            </a:r>
          </a:p>
          <a:p>
            <a:pPr marL="0" indent="0" algn="just">
              <a:buNone/>
            </a:pPr>
            <a:r>
              <a:rPr lang="it-IT" sz="1500" b="1"/>
              <a:t>§71-77 </a:t>
            </a:r>
            <a:r>
              <a:rPr lang="it-IT" sz="1500"/>
              <a:t>adozione di «misure tecniche idonee»;</a:t>
            </a:r>
          </a:p>
          <a:p>
            <a:pPr marL="0" indent="0" algn="just">
              <a:buNone/>
            </a:pPr>
            <a:r>
              <a:rPr lang="it-IT" sz="1500" b="1"/>
              <a:t>§87 </a:t>
            </a:r>
            <a:r>
              <a:rPr lang="it-IT" sz="1500" i="1"/>
              <a:t>«la pseudonimizzazione può (…) effettivamente impedire a persone diverse dal titolare del trattamento di identificare l’interessato in modo tale che, per esse, quest’ultimo non sia o non sia più identificabile».</a:t>
            </a:r>
            <a:endParaRPr lang="it-IT" sz="1500"/>
          </a:p>
        </p:txBody>
      </p:sp>
      <p:pic>
        <p:nvPicPr>
          <p:cNvPr id="4" name="Elemento grafico 3">
            <a:extLst>
              <a:ext uri="{FF2B5EF4-FFF2-40B4-BE49-F238E27FC236}">
                <a16:creationId xmlns:a16="http://schemas.microsoft.com/office/drawing/2014/main" id="{C5996DD9-BD75-4CD0-48FA-D0BBBD4F4AD9}"/>
              </a:ext>
            </a:extLst>
          </p:cNvPr>
          <p:cNvPicPr>
            <a:picLocks noChangeAspect="1"/>
          </p:cNvPicPr>
          <p:nvPr/>
        </p:nvPicPr>
        <p:blipFill>
          <a:blip r:embed="rId2">
            <a:extLst>
              <a:ext uri="{96DAC541-7B7A-43D3-8B79-37D633B846F1}">
                <asvg:svgBlip xmlns:asvg="http://schemas.microsoft.com/office/drawing/2016/SVG/main" r:embed="rId3"/>
              </a:ext>
            </a:extLst>
          </a:blip>
          <a:srcRect t="30997" b="27956"/>
          <a:stretch/>
        </p:blipFill>
        <p:spPr>
          <a:xfrm>
            <a:off x="6775312" y="4292780"/>
            <a:ext cx="2368688" cy="738583"/>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86646543-A0B3-8F5E-EFD1-333C95D82014}"/>
              </a:ext>
            </a:extLst>
          </p:cNvPr>
          <p:cNvPicPr>
            <a:picLocks noChangeAspect="1"/>
          </p:cNvPicPr>
          <p:nvPr/>
        </p:nvPicPr>
        <p:blipFill>
          <a:blip r:embed="rId4"/>
          <a:stretch>
            <a:fillRect/>
          </a:stretch>
        </p:blipFill>
        <p:spPr>
          <a:xfrm>
            <a:off x="330951" y="4285225"/>
            <a:ext cx="2366460" cy="533756"/>
          </a:xfrm>
          <a:prstGeom prst="rect">
            <a:avLst/>
          </a:prstGeom>
        </p:spPr>
      </p:pic>
      <p:pic>
        <p:nvPicPr>
          <p:cNvPr id="7" name="Immagine 6" descr="Immagine che contiene testo, schizzo, schermata, Elementi grafici&#10;&#10;Il contenuto generato dall'IA potrebbe non essere corretto.">
            <a:extLst>
              <a:ext uri="{FF2B5EF4-FFF2-40B4-BE49-F238E27FC236}">
                <a16:creationId xmlns:a16="http://schemas.microsoft.com/office/drawing/2014/main" id="{E2457270-743A-2321-E5DA-8994788C386F}"/>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60769" y="2464683"/>
            <a:ext cx="1251123" cy="1120904"/>
          </a:xfrm>
          <a:prstGeom prst="rect">
            <a:avLst/>
          </a:prstGeom>
        </p:spPr>
      </p:pic>
      <p:sp>
        <p:nvSpPr>
          <p:cNvPr id="6" name="Segnaposto numero diapositiva 5">
            <a:extLst>
              <a:ext uri="{FF2B5EF4-FFF2-40B4-BE49-F238E27FC236}">
                <a16:creationId xmlns:a16="http://schemas.microsoft.com/office/drawing/2014/main" id="{34B15CAC-5376-8B27-E0D3-A75276A915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76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F80296-BEFA-3D3A-AE96-EA007B51E8D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075774-636A-4FCB-C2C0-B1A758C0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131BC31C-8318-8431-93E7-579EF72D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3FF786B9-0A2C-7C6A-8B7D-12EE821332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A8B7D79D-9E72-4EF4-41A1-4EF077468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87BEEC3D-B812-306A-B176-3B8936170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B910FC23-8CBF-C955-E59A-1409CDAC0CBF}"/>
              </a:ext>
            </a:extLst>
          </p:cNvPr>
          <p:cNvSpPr>
            <a:spLocks noGrp="1"/>
          </p:cNvSpPr>
          <p:nvPr>
            <p:ph type="title"/>
          </p:nvPr>
        </p:nvSpPr>
        <p:spPr>
          <a:xfrm>
            <a:off x="1028700" y="220904"/>
            <a:ext cx="7421963" cy="775252"/>
          </a:xfrm>
        </p:spPr>
        <p:txBody>
          <a:bodyPr>
            <a:normAutofit/>
          </a:bodyPr>
          <a:lstStyle/>
          <a:p>
            <a:r>
              <a:rPr lang="it-IT" sz="2800" b="1">
                <a:solidFill>
                  <a:schemeClr val="bg1"/>
                </a:solidFill>
                <a:latin typeface="Poppins"/>
              </a:rPr>
              <a:t>I dati presenti nel web </a:t>
            </a:r>
          </a:p>
        </p:txBody>
      </p:sp>
      <p:sp>
        <p:nvSpPr>
          <p:cNvPr id="3" name="Segnaposto contenuto 2">
            <a:extLst>
              <a:ext uri="{FF2B5EF4-FFF2-40B4-BE49-F238E27FC236}">
                <a16:creationId xmlns:a16="http://schemas.microsoft.com/office/drawing/2014/main" id="{656B5EE4-7BC5-7CF2-69C4-4534E50721AF}"/>
              </a:ext>
            </a:extLst>
          </p:cNvPr>
          <p:cNvSpPr>
            <a:spLocks noGrp="1"/>
          </p:cNvSpPr>
          <p:nvPr>
            <p:ph idx="1"/>
          </p:nvPr>
        </p:nvSpPr>
        <p:spPr>
          <a:xfrm>
            <a:off x="1028701" y="1551709"/>
            <a:ext cx="7293022" cy="2949459"/>
          </a:xfrm>
        </p:spPr>
        <p:txBody>
          <a:bodyPr anchor="ctr">
            <a:normAutofit/>
          </a:bodyPr>
          <a:lstStyle/>
          <a:p>
            <a:pPr marL="0" indent="0" algn="just" defTabSz="914411" eaLnBrk="0" fontAlgn="base" hangingPunct="0">
              <a:lnSpc>
                <a:spcPct val="100000"/>
              </a:lnSpc>
              <a:spcBef>
                <a:spcPct val="20000"/>
              </a:spcBef>
              <a:spcAft>
                <a:spcPct val="0"/>
              </a:spcAft>
              <a:buClr>
                <a:srgbClr val="822433"/>
              </a:buClr>
              <a:buNone/>
              <a:defRPr/>
            </a:pPr>
            <a:r>
              <a:rPr lang="it-IT" sz="1400" dirty="0">
                <a:solidFill>
                  <a:srgbClr val="000000"/>
                </a:solidFill>
                <a:latin typeface="Poppins" panose="00000500000000000000" pitchFamily="2" charset="0"/>
                <a:ea typeface="ＭＳ Ｐゴシック"/>
                <a:cs typeface="Poppins" panose="00000500000000000000" pitchFamily="2" charset="0"/>
                <a:sym typeface="Arial"/>
              </a:rPr>
              <a:t>Nel 1993 esistevano 130 siti web; ad oggi il numero è aumentato fino a raggiungere il miliardo di siti. Secondo una recente stima  (</a:t>
            </a:r>
            <a:r>
              <a:rPr lang="it-IT" sz="1400" dirty="0" err="1">
                <a:solidFill>
                  <a:srgbClr val="000000"/>
                </a:solidFill>
                <a:latin typeface="Poppins" panose="00000500000000000000" pitchFamily="2" charset="0"/>
                <a:ea typeface="ＭＳ Ｐゴシック"/>
                <a:cs typeface="Poppins" panose="00000500000000000000" pitchFamily="2" charset="0"/>
                <a:sym typeface="Arial"/>
              </a:rPr>
              <a:t>Reinsel</a:t>
            </a:r>
            <a:r>
              <a:rPr lang="it-IT" sz="1400" dirty="0">
                <a:solidFill>
                  <a:srgbClr val="000000"/>
                </a:solidFill>
                <a:latin typeface="Poppins" panose="00000500000000000000" pitchFamily="2" charset="0"/>
                <a:ea typeface="ＭＳ Ｐゴシック"/>
                <a:cs typeface="Poppins" panose="00000500000000000000" pitchFamily="2" charset="0"/>
                <a:sym typeface="Arial"/>
              </a:rPr>
              <a:t> et al. 2017) il numero dei dati presenti nel data base mondiale si avvicinerebbe ai 200 </a:t>
            </a:r>
            <a:r>
              <a:rPr lang="it-IT" sz="1400" dirty="0" err="1">
                <a:solidFill>
                  <a:srgbClr val="000000"/>
                </a:solidFill>
                <a:latin typeface="Poppins" panose="00000500000000000000" pitchFamily="2" charset="0"/>
                <a:ea typeface="ＭＳ Ｐゴシック"/>
                <a:cs typeface="Poppins" panose="00000500000000000000" pitchFamily="2" charset="0"/>
                <a:sym typeface="Arial"/>
              </a:rPr>
              <a:t>zettabyte</a:t>
            </a:r>
            <a:r>
              <a:rPr lang="it-IT" sz="1400" dirty="0">
                <a:solidFill>
                  <a:srgbClr val="000000"/>
                </a:solidFill>
                <a:latin typeface="Poppins" panose="00000500000000000000" pitchFamily="2" charset="0"/>
                <a:ea typeface="ＭＳ Ｐゴシック"/>
                <a:cs typeface="Poppins" panose="00000500000000000000" pitchFamily="2" charset="0"/>
                <a:sym typeface="Arial"/>
              </a:rPr>
              <a:t> (1 </a:t>
            </a:r>
            <a:r>
              <a:rPr lang="it-IT" sz="1400" dirty="0" err="1">
                <a:solidFill>
                  <a:srgbClr val="000000"/>
                </a:solidFill>
                <a:latin typeface="Poppins" panose="00000500000000000000" pitchFamily="2" charset="0"/>
                <a:ea typeface="ＭＳ Ｐゴシック"/>
                <a:cs typeface="Poppins" panose="00000500000000000000" pitchFamily="2" charset="0"/>
                <a:sym typeface="Arial"/>
              </a:rPr>
              <a:t>zettabyte</a:t>
            </a:r>
            <a:r>
              <a:rPr lang="it-IT" sz="1400" dirty="0">
                <a:solidFill>
                  <a:srgbClr val="000000"/>
                </a:solidFill>
                <a:latin typeface="Poppins" panose="00000500000000000000" pitchFamily="2" charset="0"/>
                <a:ea typeface="ＭＳ Ｐゴシック"/>
                <a:cs typeface="Poppins" panose="00000500000000000000" pitchFamily="2" charset="0"/>
                <a:sym typeface="Arial"/>
              </a:rPr>
              <a:t>= 10</a:t>
            </a:r>
            <a:r>
              <a:rPr lang="it-IT" sz="1400" baseline="30000" dirty="0">
                <a:solidFill>
                  <a:srgbClr val="000000"/>
                </a:solidFill>
                <a:latin typeface="Poppins" panose="00000500000000000000" pitchFamily="2" charset="0"/>
                <a:ea typeface="ＭＳ Ｐゴシック"/>
                <a:cs typeface="Poppins" panose="00000500000000000000" pitchFamily="2" charset="0"/>
                <a:sym typeface="Arial"/>
              </a:rPr>
              <a:t>21</a:t>
            </a:r>
            <a:r>
              <a:rPr lang="it-IT" sz="1400" dirty="0">
                <a:solidFill>
                  <a:srgbClr val="000000"/>
                </a:solidFill>
                <a:latin typeface="Poppins" panose="00000500000000000000" pitchFamily="2" charset="0"/>
                <a:ea typeface="ＭＳ Ｐゴシック"/>
                <a:cs typeface="Poppins" panose="00000500000000000000" pitchFamily="2" charset="0"/>
                <a:sym typeface="Arial"/>
              </a:rPr>
              <a:t> byte). </a:t>
            </a:r>
          </a:p>
          <a:p>
            <a:pPr marL="0" indent="0" algn="just" defTabSz="914411" eaLnBrk="0" fontAlgn="base" hangingPunct="0">
              <a:lnSpc>
                <a:spcPct val="100000"/>
              </a:lnSpc>
              <a:spcBef>
                <a:spcPct val="20000"/>
              </a:spcBef>
              <a:spcAft>
                <a:spcPct val="0"/>
              </a:spcAft>
              <a:buClr>
                <a:srgbClr val="822433"/>
              </a:buClr>
              <a:buNone/>
              <a:defRPr/>
            </a:pPr>
            <a:r>
              <a:rPr lang="it-IT" sz="1400" dirty="0">
                <a:solidFill>
                  <a:srgbClr val="000000"/>
                </a:solidFill>
                <a:latin typeface="Poppins" panose="00000500000000000000" pitchFamily="2" charset="0"/>
                <a:ea typeface="ＭＳ Ｐゴシック"/>
                <a:cs typeface="Poppins" panose="00000500000000000000" pitchFamily="2" charset="0"/>
                <a:sym typeface="Arial"/>
              </a:rPr>
              <a:t>Dobbiamo interrogarci continuamente sulla validità delle informazioni presenti sul web in quanto i servizi AI offerti sul mercato elaborano dati, documenti e notizie presenti su siti pubblici e privati.</a:t>
            </a:r>
          </a:p>
          <a:p>
            <a:pPr marL="0" indent="0" algn="just" defTabSz="914411" eaLnBrk="0" fontAlgn="base" hangingPunct="0">
              <a:lnSpc>
                <a:spcPct val="100000"/>
              </a:lnSpc>
              <a:spcBef>
                <a:spcPct val="20000"/>
              </a:spcBef>
              <a:spcAft>
                <a:spcPct val="0"/>
              </a:spcAft>
              <a:buClr>
                <a:srgbClr val="822433"/>
              </a:buClr>
              <a:buNone/>
              <a:defRPr/>
            </a:pPr>
            <a:r>
              <a:rPr lang="it-IT" sz="1400" dirty="0">
                <a:solidFill>
                  <a:srgbClr val="000000"/>
                </a:solidFill>
                <a:latin typeface="Poppins" panose="00000500000000000000" pitchFamily="2" charset="0"/>
                <a:ea typeface="ＭＳ Ｐゴシック"/>
                <a:cs typeface="Poppins" panose="00000500000000000000" pitchFamily="2" charset="0"/>
                <a:sym typeface="Arial"/>
              </a:rPr>
              <a:t>La  validità del dato e della sua fonte diventa l’elemento strategico per garantire il valore aggiunto dell’utilizzo dei servizi AI a favore dei cittadini, PA e operatori privati.</a:t>
            </a:r>
          </a:p>
          <a:p>
            <a:pPr marL="0" indent="0" algn="just" defTabSz="914411">
              <a:lnSpc>
                <a:spcPct val="100000"/>
              </a:lnSpc>
              <a:spcBef>
                <a:spcPct val="20000"/>
              </a:spcBef>
              <a:buClr>
                <a:srgbClr val="000000"/>
              </a:buClr>
              <a:buNone/>
              <a:defRPr/>
            </a:pPr>
            <a:endParaRPr lang="it-IT" altLang="it-IT" sz="1051" i="1" kern="0" dirty="0">
              <a:solidFill>
                <a:srgbClr val="000000"/>
              </a:solidFill>
              <a:latin typeface="Poppins" panose="00000500000000000000" pitchFamily="2" charset="0"/>
              <a:cs typeface="Poppins" panose="00000500000000000000" pitchFamily="2" charset="0"/>
              <a:sym typeface="Arial"/>
            </a:endParaRPr>
          </a:p>
          <a:p>
            <a:endParaRPr lang="it-IT" sz="1500" dirty="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AFDB5865-56AA-3166-E557-889FDE7AE629}"/>
              </a:ext>
            </a:extLst>
          </p:cNvPr>
          <p:cNvPicPr>
            <a:picLocks noChangeAspect="1"/>
          </p:cNvPicPr>
          <p:nvPr/>
        </p:nvPicPr>
        <p:blipFill>
          <a:blip r:embed="rId2"/>
          <a:stretch>
            <a:fillRect/>
          </a:stretch>
        </p:blipFill>
        <p:spPr>
          <a:xfrm>
            <a:off x="249162" y="4323782"/>
            <a:ext cx="2368688" cy="534258"/>
          </a:xfrm>
          <a:prstGeom prst="rect">
            <a:avLst/>
          </a:prstGeom>
        </p:spPr>
      </p:pic>
      <p:pic>
        <p:nvPicPr>
          <p:cNvPr id="5" name="Elemento grafico 4">
            <a:extLst>
              <a:ext uri="{FF2B5EF4-FFF2-40B4-BE49-F238E27FC236}">
                <a16:creationId xmlns:a16="http://schemas.microsoft.com/office/drawing/2014/main" id="{0C831F8F-EFD9-84A4-4346-34ADE48F49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611" y="3706442"/>
            <a:ext cx="2328642" cy="1768937"/>
          </a:xfrm>
          <a:prstGeom prst="rect">
            <a:avLst/>
          </a:prstGeom>
        </p:spPr>
      </p:pic>
    </p:spTree>
    <p:extLst>
      <p:ext uri="{BB962C8B-B14F-4D97-AF65-F5344CB8AC3E}">
        <p14:creationId xmlns:p14="http://schemas.microsoft.com/office/powerpoint/2010/main" val="204860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1569E9-BFB4-A144-761A-1872D5CC38D8}"/>
            </a:ext>
          </a:extLst>
        </p:cNvPr>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5FEDBE5B-32AE-9B21-4B4C-1B5DF4601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useBgFill="1">
        <p:nvSpPr>
          <p:cNvPr id="22" name="Rectangle 9">
            <a:extLst>
              <a:ext uri="{FF2B5EF4-FFF2-40B4-BE49-F238E27FC236}">
                <a16:creationId xmlns:a16="http://schemas.microsoft.com/office/drawing/2014/main" id="{C90E45D4-F99C-4229-03B4-E20D0C88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11">
            <a:extLst>
              <a:ext uri="{FF2B5EF4-FFF2-40B4-BE49-F238E27FC236}">
                <a16:creationId xmlns:a16="http://schemas.microsoft.com/office/drawing/2014/main" id="{1705BFBF-FF30-2F99-1845-B506DCB1C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13">
            <a:extLst>
              <a:ext uri="{FF2B5EF4-FFF2-40B4-BE49-F238E27FC236}">
                <a16:creationId xmlns:a16="http://schemas.microsoft.com/office/drawing/2014/main" id="{1B00FB73-1389-3687-0E9B-7F2A0C5BA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15">
            <a:extLst>
              <a:ext uri="{FF2B5EF4-FFF2-40B4-BE49-F238E27FC236}">
                <a16:creationId xmlns:a16="http://schemas.microsoft.com/office/drawing/2014/main" id="{90C51F84-8664-9465-4CAA-11FD742D3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6"/>
            <a:ext cx="1876484"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Freeform: Shape 17">
            <a:extLst>
              <a:ext uri="{FF2B5EF4-FFF2-40B4-BE49-F238E27FC236}">
                <a16:creationId xmlns:a16="http://schemas.microsoft.com/office/drawing/2014/main" id="{B10AD94C-3322-8168-A3E9-30D62C1D2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 name="Rectangle 19">
            <a:extLst>
              <a:ext uri="{FF2B5EF4-FFF2-40B4-BE49-F238E27FC236}">
                <a16:creationId xmlns:a16="http://schemas.microsoft.com/office/drawing/2014/main" id="{85D212DB-3CB0-8FE2-A4D0-2A3660A27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8B7248A8-9607-E8F8-8DC8-F776B53F7100}"/>
              </a:ext>
            </a:extLst>
          </p:cNvPr>
          <p:cNvSpPr>
            <a:spLocks noGrp="1"/>
          </p:cNvSpPr>
          <p:nvPr>
            <p:ph type="title"/>
          </p:nvPr>
        </p:nvSpPr>
        <p:spPr>
          <a:xfrm>
            <a:off x="350042" y="440141"/>
            <a:ext cx="2401026" cy="2540622"/>
          </a:xfrm>
        </p:spPr>
        <p:txBody>
          <a:bodyPr anchor="b">
            <a:normAutofit fontScale="90000"/>
          </a:bodyPr>
          <a:lstStyle/>
          <a:p>
            <a:pPr algn="r"/>
            <a:r>
              <a:rPr lang="it-IT" sz="3001">
                <a:solidFill>
                  <a:srgbClr val="FFFFFF"/>
                </a:solidFill>
              </a:rPr>
              <a:t>Il  dato e la sua fonte diventa l’elemento strategico su cui opera l’AI</a:t>
            </a:r>
            <a:br>
              <a:rPr lang="it-IT" sz="3001">
                <a:solidFill>
                  <a:srgbClr val="FFFFFF"/>
                </a:solidFill>
              </a:rPr>
            </a:br>
            <a:endParaRPr lang="it-IT" sz="3001">
              <a:solidFill>
                <a:srgbClr val="FFFFFF"/>
              </a:solidFill>
            </a:endParaRPr>
          </a:p>
        </p:txBody>
      </p:sp>
      <p:graphicFrame>
        <p:nvGraphicFramePr>
          <p:cNvPr id="32" name="Segnaposto contenuto 2">
            <a:extLst>
              <a:ext uri="{FF2B5EF4-FFF2-40B4-BE49-F238E27FC236}">
                <a16:creationId xmlns:a16="http://schemas.microsoft.com/office/drawing/2014/main" id="{9F63C539-164B-5024-72E0-65A2967368B7}"/>
              </a:ext>
            </a:extLst>
          </p:cNvPr>
          <p:cNvGraphicFramePr>
            <a:graphicFrameLocks noGrp="1"/>
          </p:cNvGraphicFramePr>
          <p:nvPr>
            <p:ph idx="1"/>
            <p:extLst>
              <p:ext uri="{D42A27DB-BD31-4B8C-83A1-F6EECF244321}">
                <p14:modId xmlns:p14="http://schemas.microsoft.com/office/powerpoint/2010/main" val="1984318532"/>
              </p:ext>
            </p:extLst>
          </p:nvPr>
        </p:nvGraphicFramePr>
        <p:xfrm>
          <a:off x="3607695" y="487112"/>
          <a:ext cx="4916510" cy="415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B53F1902-9D86-93E5-067D-975C4E983D6C}"/>
              </a:ext>
            </a:extLst>
          </p:cNvPr>
          <p:cNvPicPr>
            <a:picLocks noChangeAspect="1"/>
          </p:cNvPicPr>
          <p:nvPr/>
        </p:nvPicPr>
        <p:blipFill>
          <a:blip r:embed="rId7"/>
          <a:stretch>
            <a:fillRect/>
          </a:stretch>
        </p:blipFill>
        <p:spPr>
          <a:xfrm>
            <a:off x="384606" y="4226204"/>
            <a:ext cx="2366460" cy="533756"/>
          </a:xfrm>
          <a:prstGeom prst="rect">
            <a:avLst/>
          </a:prstGeom>
        </p:spPr>
      </p:pic>
    </p:spTree>
    <p:extLst>
      <p:ext uri="{BB962C8B-B14F-4D97-AF65-F5344CB8AC3E}">
        <p14:creationId xmlns:p14="http://schemas.microsoft.com/office/powerpoint/2010/main" val="103278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E43C8-0567-47F5-5E65-1FBC447D54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BD11F4-6B3B-1FD2-A046-0F732332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03C6A12D-E21E-EF69-C96E-E1DD88533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3F8A32F1-D180-924E-75ED-59BD7ABB6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95549387-9010-00B8-15C2-873B42A3F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87475E19-DF82-F553-CC4A-D15E44AA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1445BB64-9A7A-9D52-B590-A194AEBB9A8D}"/>
              </a:ext>
            </a:extLst>
          </p:cNvPr>
          <p:cNvSpPr>
            <a:spLocks noGrp="1"/>
          </p:cNvSpPr>
          <p:nvPr>
            <p:ph type="title"/>
          </p:nvPr>
        </p:nvSpPr>
        <p:spPr>
          <a:xfrm>
            <a:off x="1028700" y="317155"/>
            <a:ext cx="7421963" cy="775252"/>
          </a:xfrm>
        </p:spPr>
        <p:txBody>
          <a:bodyPr>
            <a:normAutofit fontScale="90000"/>
          </a:bodyPr>
          <a:lstStyle/>
          <a:p>
            <a:r>
              <a:rPr lang="it-IT" sz="2800" b="1">
                <a:solidFill>
                  <a:schemeClr val="bg1"/>
                </a:solidFill>
                <a:latin typeface="Poppins"/>
              </a:rPr>
              <a:t>L’intelligenza artificiale</a:t>
            </a:r>
            <a:br>
              <a:rPr lang="it-IT" sz="2800" b="1">
                <a:solidFill>
                  <a:schemeClr val="bg1"/>
                </a:solidFill>
                <a:latin typeface="Poppins"/>
              </a:rPr>
            </a:br>
            <a:r>
              <a:rPr lang="it-IT" sz="2800" b="1">
                <a:solidFill>
                  <a:schemeClr val="bg1"/>
                </a:solidFill>
                <a:latin typeface="Poppins"/>
              </a:rPr>
              <a:t>fonti normative</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1AED0C29-4E01-DC4C-C534-20797B4D4468}"/>
              </a:ext>
            </a:extLst>
          </p:cNvPr>
          <p:cNvSpPr>
            <a:spLocks noGrp="1"/>
          </p:cNvSpPr>
          <p:nvPr>
            <p:ph idx="1"/>
          </p:nvPr>
        </p:nvSpPr>
        <p:spPr>
          <a:xfrm>
            <a:off x="1028700" y="1413958"/>
            <a:ext cx="7063397" cy="3306965"/>
          </a:xfrm>
        </p:spPr>
        <p:txBody>
          <a:bodyPr anchor="ctr">
            <a:normAutofit/>
          </a:bodyPr>
          <a:lstStyle/>
          <a:p>
            <a:pPr marL="0" indent="0" algn="just" defTabSz="914411" eaLnBrk="0" fontAlgn="base" hangingPunct="0">
              <a:lnSpc>
                <a:spcPct val="100000"/>
              </a:lnSpc>
              <a:spcBef>
                <a:spcPct val="20000"/>
              </a:spcBef>
              <a:spcAft>
                <a:spcPct val="0"/>
              </a:spcAft>
              <a:buClr>
                <a:srgbClr val="822433"/>
              </a:buClr>
              <a:buNone/>
              <a:defRPr/>
            </a:pPr>
            <a:r>
              <a:rPr lang="it-IT" altLang="it-IT" sz="1400">
                <a:solidFill>
                  <a:srgbClr val="000000"/>
                </a:solidFill>
                <a:latin typeface="Poppins" panose="00000500000000000000" pitchFamily="2" charset="0"/>
                <a:ea typeface="ＭＳ Ｐゴシック"/>
                <a:cs typeface="Poppins" panose="00000500000000000000" pitchFamily="2" charset="0"/>
              </a:rPr>
              <a:t>«</a:t>
            </a:r>
            <a:r>
              <a:rPr lang="it-IT" altLang="it-IT" sz="1400" b="1" kern="0">
                <a:solidFill>
                  <a:srgbClr val="0B3066"/>
                </a:solidFill>
                <a:latin typeface="Segoe UI" panose="020B0502040204020203" pitchFamily="34" charset="0"/>
                <a:ea typeface="ＭＳ Ｐゴシック"/>
                <a:cs typeface="Segoe UI" panose="020B0502040204020203" pitchFamily="34" charset="0"/>
              </a:rPr>
              <a:t>L’intelligenza artificiale (IA) </a:t>
            </a:r>
            <a:r>
              <a:rPr lang="it-IT" altLang="it-IT" sz="1400">
                <a:solidFill>
                  <a:srgbClr val="000000"/>
                </a:solidFill>
                <a:latin typeface="Poppins" panose="00000500000000000000" pitchFamily="2" charset="0"/>
                <a:ea typeface="ＭＳ Ｐゴシック"/>
                <a:cs typeface="Poppins" panose="00000500000000000000" pitchFamily="2" charset="0"/>
              </a:rPr>
              <a:t>è l’abilità di una macchina di mostrare capacità umane quali il ragionamento, l’apprendimento, la pianificazione e la creatività» (</a:t>
            </a:r>
            <a:r>
              <a:rPr lang="it-IT" altLang="it-IT" sz="1400">
                <a:solidFill>
                  <a:srgbClr val="002E94"/>
                </a:solidFill>
                <a:latin typeface="Poppins" panose="00000500000000000000" pitchFamily="2" charset="0"/>
                <a:ea typeface="ＭＳ Ｐゴシック"/>
                <a:cs typeface="Poppins" panose="00000500000000000000" pitchFamily="2" charset="0"/>
                <a:hlinkClick r:id="rId2">
                  <a:extLst>
                    <a:ext uri="{A12FA001-AC4F-418D-AE19-62706E023703}">
                      <ahyp:hlinkClr xmlns:ahyp="http://schemas.microsoft.com/office/drawing/2018/hyperlinkcolor" val="tx"/>
                    </a:ext>
                  </a:extLst>
                </a:hlinkClick>
              </a:rPr>
              <a:t>Regolamento europeo 1689/2024 </a:t>
            </a:r>
            <a:r>
              <a:rPr lang="it-IT" altLang="it-IT" sz="1400">
                <a:solidFill>
                  <a:srgbClr val="000000"/>
                </a:solidFill>
                <a:latin typeface="Poppins" panose="00000500000000000000" pitchFamily="2" charset="0"/>
                <a:ea typeface="ＭＳ Ｐゴシック"/>
                <a:cs typeface="Poppins" panose="00000500000000000000" pitchFamily="2" charset="0"/>
              </a:rPr>
              <a:t>sull’intelligenza artificiale, anche detto </a:t>
            </a:r>
            <a:r>
              <a:rPr lang="it-IT" altLang="it-IT" sz="1400" b="1" kern="0">
                <a:solidFill>
                  <a:srgbClr val="0B3066"/>
                </a:solidFill>
                <a:latin typeface="Segoe UI" panose="020B0502040204020203" pitchFamily="34" charset="0"/>
                <a:ea typeface="ＭＳ Ｐゴシック"/>
                <a:cs typeface="Segoe UI" panose="020B0502040204020203" pitchFamily="34" charset="0"/>
              </a:rPr>
              <a:t>AI Act</a:t>
            </a:r>
            <a:r>
              <a:rPr lang="it-IT" altLang="it-IT" sz="1400">
                <a:solidFill>
                  <a:srgbClr val="000000"/>
                </a:solidFill>
                <a:latin typeface="Poppins" panose="00000500000000000000" pitchFamily="2" charset="0"/>
                <a:ea typeface="ＭＳ Ｐゴシック"/>
                <a:cs typeface="Poppins" panose="00000500000000000000" pitchFamily="2" charset="0"/>
              </a:rPr>
              <a:t>).</a:t>
            </a:r>
          </a:p>
          <a:p>
            <a:pPr marL="342904" indent="-342904" algn="just" defTabSz="914411" eaLnBrk="0" fontAlgn="base" hangingPunct="0">
              <a:lnSpc>
                <a:spcPct val="100000"/>
              </a:lnSpc>
              <a:spcBef>
                <a:spcPct val="20000"/>
              </a:spcBef>
              <a:spcAft>
                <a:spcPct val="0"/>
              </a:spcAft>
              <a:buClr>
                <a:srgbClr val="822433"/>
              </a:buClr>
              <a:buFontTx/>
              <a:buChar char="•"/>
              <a:defRPr/>
            </a:pPr>
            <a:endParaRPr lang="it-IT" altLang="it-IT" sz="1400">
              <a:solidFill>
                <a:srgbClr val="000000"/>
              </a:solidFill>
              <a:latin typeface="Poppins" panose="00000500000000000000" pitchFamily="2" charset="0"/>
              <a:ea typeface="ＭＳ Ｐゴシック"/>
              <a:cs typeface="Poppins" panose="00000500000000000000" pitchFamily="2" charset="0"/>
            </a:endParaRPr>
          </a:p>
          <a:p>
            <a:pPr marL="0" indent="0" algn="just" defTabSz="914411" eaLnBrk="0" fontAlgn="base" hangingPunct="0">
              <a:lnSpc>
                <a:spcPct val="100000"/>
              </a:lnSpc>
              <a:spcBef>
                <a:spcPct val="20000"/>
              </a:spcBef>
              <a:spcAft>
                <a:spcPct val="0"/>
              </a:spcAft>
              <a:buClr>
                <a:srgbClr val="822433"/>
              </a:buClr>
              <a:buNone/>
              <a:defRPr/>
            </a:pPr>
            <a:r>
              <a:rPr lang="it-IT" altLang="it-IT" sz="1400">
                <a:solidFill>
                  <a:srgbClr val="000000"/>
                </a:solidFill>
                <a:latin typeface="Poppins" panose="00000500000000000000" pitchFamily="2" charset="0"/>
                <a:ea typeface="ＭＳ Ｐゴシック"/>
                <a:cs typeface="Poppins" panose="00000500000000000000" pitchFamily="2" charset="0"/>
              </a:rPr>
              <a:t>Grazie all'intelligenza artificiale, i sistemi possono comprendere l'ambiente che li circonda, interagire con ciò che percepiscono, risolvere problemi e operare per raggiungere obiettivi specifici. Inoltre, i sistemi di IA sono in grado di adattarsi autonomamente, modificando il proprio comportamento in base all'analisi degli effetti delle azioni precedenti.</a:t>
            </a:r>
          </a:p>
          <a:p>
            <a:endParaRPr lang="it-IT" sz="1500"/>
          </a:p>
        </p:txBody>
      </p:sp>
      <p:pic>
        <p:nvPicPr>
          <p:cNvPr id="4" name="Elemento grafico 3">
            <a:extLst>
              <a:ext uri="{FF2B5EF4-FFF2-40B4-BE49-F238E27FC236}">
                <a16:creationId xmlns:a16="http://schemas.microsoft.com/office/drawing/2014/main" id="{474A10EC-B637-0368-AE75-8DB720F8F169}"/>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CD1D1497-A828-B7A4-B07C-0AB5BA2A0F9C}"/>
              </a:ext>
            </a:extLst>
          </p:cNvPr>
          <p:cNvPicPr>
            <a:picLocks noChangeAspect="1"/>
          </p:cNvPicPr>
          <p:nvPr/>
        </p:nvPicPr>
        <p:blipFill>
          <a:blip r:embed="rId5"/>
          <a:stretch>
            <a:fillRect/>
          </a:stretch>
        </p:blipFill>
        <p:spPr>
          <a:xfrm>
            <a:off x="256141" y="4388338"/>
            <a:ext cx="2368688" cy="534258"/>
          </a:xfrm>
          <a:prstGeom prst="rect">
            <a:avLst/>
          </a:prstGeom>
        </p:spPr>
      </p:pic>
      <p:pic>
        <p:nvPicPr>
          <p:cNvPr id="6" name="Immagine 5" descr="Immagine che contiene cerchio, Elementi grafici, design, cartone animato&#10;&#10;Il contenuto generato dall'IA potrebbe non essere corretto.">
            <a:extLst>
              <a:ext uri="{FF2B5EF4-FFF2-40B4-BE49-F238E27FC236}">
                <a16:creationId xmlns:a16="http://schemas.microsoft.com/office/drawing/2014/main" id="{4F923A50-624B-9B98-1BB6-9CF1CD4E8956}"/>
              </a:ext>
            </a:extLst>
          </p:cNvPr>
          <p:cNvPicPr>
            <a:picLocks noChangeAspect="1"/>
          </p:cNvPicPr>
          <p:nvPr/>
        </p:nvPicPr>
        <p:blipFill>
          <a:blip r:embed="rId6"/>
          <a:srcRect l="7501" t="18476" r="10214" b="14671"/>
          <a:stretch/>
        </p:blipFill>
        <p:spPr>
          <a:xfrm>
            <a:off x="5967662" y="-37814"/>
            <a:ext cx="1760049" cy="1268684"/>
          </a:xfrm>
          <a:prstGeom prst="rect">
            <a:avLst/>
          </a:prstGeom>
        </p:spPr>
      </p:pic>
    </p:spTree>
    <p:extLst>
      <p:ext uri="{BB962C8B-B14F-4D97-AF65-F5344CB8AC3E}">
        <p14:creationId xmlns:p14="http://schemas.microsoft.com/office/powerpoint/2010/main" val="113467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719315" y="351345"/>
            <a:ext cx="7421963" cy="775252"/>
          </a:xfrm>
        </p:spPr>
        <p:txBody>
          <a:bodyPr>
            <a:normAutofit fontScale="90000"/>
          </a:bodyPr>
          <a:lstStyle/>
          <a:p>
            <a:r>
              <a:rPr lang="it-IT" sz="2800" b="1">
                <a:solidFill>
                  <a:schemeClr val="bg1"/>
                </a:solidFill>
                <a:latin typeface="Poppins"/>
              </a:rPr>
              <a:t>Il regolamento UE </a:t>
            </a:r>
            <a:br>
              <a:rPr lang="it-IT" sz="2800" b="1">
                <a:solidFill>
                  <a:schemeClr val="bg1"/>
                </a:solidFill>
                <a:latin typeface="Poppins"/>
              </a:rPr>
            </a:br>
            <a:r>
              <a:rPr lang="it-IT" sz="2800" b="1">
                <a:solidFill>
                  <a:schemeClr val="bg1"/>
                </a:solidFill>
                <a:latin typeface="Poppins"/>
              </a:rPr>
              <a:t>sull’Intelligenza Artificiale </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32C4F1BC-613A-CDF3-F025-00F6EE271857}"/>
              </a:ext>
            </a:extLst>
          </p:cNvPr>
          <p:cNvSpPr>
            <a:spLocks noGrp="1"/>
          </p:cNvSpPr>
          <p:nvPr>
            <p:ph idx="1"/>
          </p:nvPr>
        </p:nvSpPr>
        <p:spPr>
          <a:xfrm>
            <a:off x="719315" y="1475424"/>
            <a:ext cx="7595534" cy="3137827"/>
          </a:xfrm>
        </p:spPr>
        <p:txBody>
          <a:bodyPr anchor="ctr">
            <a:normAutofit/>
          </a:bodyPr>
          <a:lstStyle/>
          <a:p>
            <a:pPr algn="just">
              <a:defRPr/>
            </a:pPr>
            <a:r>
              <a:rPr lang="it-IT" sz="1200" b="1">
                <a:latin typeface="Poppins" panose="00000500000000000000" pitchFamily="2" charset="0"/>
                <a:cs typeface="Poppins" panose="00000500000000000000" pitchFamily="2" charset="0"/>
              </a:rPr>
              <a:t>Il Regolamento europeo 1689/2024 </a:t>
            </a:r>
            <a:r>
              <a:rPr lang="it-IT" sz="1200">
                <a:latin typeface="Poppins" panose="00000500000000000000" pitchFamily="2" charset="0"/>
                <a:cs typeface="Poppins" panose="00000500000000000000" pitchFamily="2" charset="0"/>
              </a:rPr>
              <a:t>(anche detto AI Act) del 13 giugno 2024 è ufficialmente una legge dell’Unione, dopo la sua pubblicazione in Gazzetta, avvenuta il 12 luglio 2024.</a:t>
            </a:r>
          </a:p>
          <a:p>
            <a:pPr marL="0" indent="0" algn="just">
              <a:defRPr/>
            </a:pPr>
            <a:endParaRPr lang="it-IT" sz="1200">
              <a:latin typeface="Poppins" panose="00000500000000000000" pitchFamily="2" charset="0"/>
              <a:cs typeface="Poppins" panose="00000500000000000000" pitchFamily="2" charset="0"/>
            </a:endParaRPr>
          </a:p>
          <a:p>
            <a:pPr marL="0" indent="0" algn="just">
              <a:defRPr/>
            </a:pPr>
            <a:r>
              <a:rPr lang="it-IT" sz="1200">
                <a:latin typeface="Poppins" panose="00000500000000000000" pitchFamily="2" charset="0"/>
                <a:cs typeface="Poppins" panose="00000500000000000000" pitchFamily="2" charset="0"/>
              </a:rPr>
              <a:t>Obiettivo fondamentale: </a:t>
            </a:r>
            <a:r>
              <a:rPr lang="it-IT" sz="1200" u="sng">
                <a:latin typeface="Poppins" panose="00000500000000000000" pitchFamily="2" charset="0"/>
                <a:cs typeface="Poppins" panose="00000500000000000000" pitchFamily="2" charset="0"/>
              </a:rPr>
              <a:t>i sistemi di IA immessi sul mercato europeo e utilizzati nell'Unione Europea devono rispettare elevati standard di sicurezza, tutelando allo stesso tempo i diritti fondamentali e i valori dell’UE.</a:t>
            </a:r>
          </a:p>
          <a:p>
            <a:pPr marL="0" indent="0" algn="just">
              <a:defRPr/>
            </a:pPr>
            <a:endParaRPr lang="it-IT" sz="1200">
              <a:latin typeface="Poppins" panose="00000500000000000000" pitchFamily="2" charset="0"/>
              <a:cs typeface="Poppins" panose="00000500000000000000" pitchFamily="2" charset="0"/>
            </a:endParaRPr>
          </a:p>
          <a:p>
            <a:pPr algn="just">
              <a:defRPr/>
            </a:pPr>
            <a:r>
              <a:rPr lang="it-IT" sz="1200">
                <a:latin typeface="Poppins" panose="00000500000000000000" pitchFamily="2" charset="0"/>
                <a:cs typeface="Poppins" panose="00000500000000000000" pitchFamily="2" charset="0"/>
              </a:rPr>
              <a:t>La legge sull'IA introduce un quadro uniforme in tutti gli Stati membri dell'UE, basato su una definizione di IA che guarda al futuro e su un approccio basato sul rischio:</a:t>
            </a:r>
          </a:p>
          <a:p>
            <a:pPr algn="just">
              <a:defRPr/>
            </a:pPr>
            <a:r>
              <a:rPr lang="it-IT" sz="1200">
                <a:latin typeface="Poppins" panose="00000500000000000000" pitchFamily="2" charset="0"/>
                <a:cs typeface="Poppins" panose="00000500000000000000" pitchFamily="2" charset="0"/>
              </a:rPr>
              <a:t>rischio inaccettabile;</a:t>
            </a:r>
          </a:p>
          <a:p>
            <a:pPr algn="just">
              <a:defRPr/>
            </a:pPr>
            <a:r>
              <a:rPr lang="it-IT" sz="1200">
                <a:latin typeface="Poppins" panose="00000500000000000000" pitchFamily="2" charset="0"/>
                <a:cs typeface="Poppins" panose="00000500000000000000" pitchFamily="2" charset="0"/>
              </a:rPr>
              <a:t>alto rischio;</a:t>
            </a:r>
          </a:p>
          <a:p>
            <a:pPr algn="just">
              <a:defRPr/>
            </a:pPr>
            <a:r>
              <a:rPr lang="it-IT" sz="1200">
                <a:latin typeface="Poppins" panose="00000500000000000000" pitchFamily="2" charset="0"/>
                <a:cs typeface="Poppins" panose="00000500000000000000" pitchFamily="2" charset="0"/>
              </a:rPr>
              <a:t>rischio specifico per la trasparenza;</a:t>
            </a:r>
          </a:p>
          <a:p>
            <a:pPr algn="just">
              <a:defRPr/>
            </a:pPr>
            <a:r>
              <a:rPr lang="it-IT" sz="1200">
                <a:latin typeface="Poppins" panose="00000500000000000000" pitchFamily="2" charset="0"/>
                <a:cs typeface="Poppins" panose="00000500000000000000" pitchFamily="2" charset="0"/>
              </a:rPr>
              <a:t>rischio minimo;</a:t>
            </a:r>
          </a:p>
          <a:p>
            <a:endParaRPr lang="it-IT" sz="150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256141" y="4388338"/>
            <a:ext cx="2368688" cy="534258"/>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spTree>
    <p:extLst>
      <p:ext uri="{BB962C8B-B14F-4D97-AF65-F5344CB8AC3E}">
        <p14:creationId xmlns:p14="http://schemas.microsoft.com/office/powerpoint/2010/main" val="204664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719315" y="351345"/>
            <a:ext cx="7421963" cy="775252"/>
          </a:xfrm>
        </p:spPr>
        <p:txBody>
          <a:bodyPr>
            <a:normAutofit fontScale="90000"/>
          </a:bodyPr>
          <a:lstStyle/>
          <a:p>
            <a:r>
              <a:rPr lang="it-IT" sz="2800" b="1">
                <a:solidFill>
                  <a:schemeClr val="bg1"/>
                </a:solidFill>
                <a:latin typeface="Poppins"/>
              </a:rPr>
              <a:t>Il regolamento UE </a:t>
            </a:r>
            <a:br>
              <a:rPr lang="it-IT" sz="2800" b="1">
                <a:solidFill>
                  <a:schemeClr val="bg1"/>
                </a:solidFill>
                <a:latin typeface="Poppins"/>
              </a:rPr>
            </a:br>
            <a:r>
              <a:rPr lang="it-IT" sz="2800" b="1">
                <a:solidFill>
                  <a:schemeClr val="bg1"/>
                </a:solidFill>
                <a:latin typeface="Poppins"/>
              </a:rPr>
              <a:t>sull’Intelligenza Artificiale </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32C4F1BC-613A-CDF3-F025-00F6EE271857}"/>
              </a:ext>
            </a:extLst>
          </p:cNvPr>
          <p:cNvSpPr>
            <a:spLocks noGrp="1"/>
          </p:cNvSpPr>
          <p:nvPr>
            <p:ph idx="1"/>
          </p:nvPr>
        </p:nvSpPr>
        <p:spPr>
          <a:xfrm>
            <a:off x="1021827" y="1475424"/>
            <a:ext cx="7293022" cy="2956766"/>
          </a:xfrm>
        </p:spPr>
        <p:txBody>
          <a:bodyPr anchor="ctr">
            <a:normAutofit/>
          </a:bodyPr>
          <a:lstStyle/>
          <a:p>
            <a:pPr algn="just">
              <a:defRPr/>
            </a:pPr>
            <a:r>
              <a:rPr lang="it-IT" sz="1400">
                <a:latin typeface="Poppins" panose="00000500000000000000" pitchFamily="2" charset="0"/>
                <a:cs typeface="Poppins" panose="00000500000000000000" pitchFamily="2" charset="0"/>
              </a:rPr>
              <a:t>L’approccio basato sul rischio mira a differenziare i sistemi di IA in base al livello di rischio che presentano, imponendo requisiti più stringenti per quelli considerati ad alto rischio.</a:t>
            </a:r>
          </a:p>
          <a:p>
            <a:pPr algn="just">
              <a:defRPr/>
            </a:pPr>
            <a:endParaRPr lang="it-IT" sz="1400">
              <a:latin typeface="Poppins" panose="00000500000000000000" pitchFamily="2" charset="0"/>
              <a:cs typeface="Poppins" panose="00000500000000000000" pitchFamily="2" charset="0"/>
            </a:endParaRPr>
          </a:p>
          <a:p>
            <a:pPr algn="just">
              <a:defRPr/>
            </a:pPr>
            <a:r>
              <a:rPr lang="it-IT" sz="1400">
                <a:latin typeface="Poppins" panose="00000500000000000000" pitchFamily="2" charset="0"/>
                <a:cs typeface="Poppins" panose="00000500000000000000" pitchFamily="2" charset="0"/>
              </a:rPr>
              <a:t>Ciò garantisce che le risorse siano concentrate sui sistemi che hanno il maggior potenziale di impatto negativo sulla sicurezza e sui diritti delle persone.</a:t>
            </a:r>
          </a:p>
          <a:p>
            <a:endParaRPr lang="it-IT" sz="150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256141" y="4388338"/>
            <a:ext cx="2368688" cy="534258"/>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spTree>
    <p:extLst>
      <p:ext uri="{BB962C8B-B14F-4D97-AF65-F5344CB8AC3E}">
        <p14:creationId xmlns:p14="http://schemas.microsoft.com/office/powerpoint/2010/main" val="96222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719315" y="351345"/>
            <a:ext cx="7421963" cy="775252"/>
          </a:xfrm>
        </p:spPr>
        <p:txBody>
          <a:bodyPr>
            <a:normAutofit fontScale="90000"/>
          </a:bodyPr>
          <a:lstStyle/>
          <a:p>
            <a:r>
              <a:rPr lang="it-IT" sz="2800" b="1">
                <a:solidFill>
                  <a:schemeClr val="bg1"/>
                </a:solidFill>
                <a:latin typeface="Poppins"/>
              </a:rPr>
              <a:t>Il regolamento UE </a:t>
            </a:r>
            <a:br>
              <a:rPr lang="it-IT" sz="2800" b="1">
                <a:solidFill>
                  <a:schemeClr val="bg1"/>
                </a:solidFill>
                <a:latin typeface="Poppins"/>
              </a:rPr>
            </a:br>
            <a:r>
              <a:rPr lang="it-IT" sz="2800" b="1">
                <a:solidFill>
                  <a:schemeClr val="bg1"/>
                </a:solidFill>
                <a:latin typeface="Poppins"/>
              </a:rPr>
              <a:t>sull’Intelligenza Artificiale </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32C4F1BC-613A-CDF3-F025-00F6EE271857}"/>
              </a:ext>
            </a:extLst>
          </p:cNvPr>
          <p:cNvSpPr>
            <a:spLocks noGrp="1"/>
          </p:cNvSpPr>
          <p:nvPr>
            <p:ph idx="1"/>
          </p:nvPr>
        </p:nvSpPr>
        <p:spPr>
          <a:xfrm>
            <a:off x="1021827" y="1475424"/>
            <a:ext cx="7293022" cy="2956766"/>
          </a:xfrm>
        </p:spPr>
        <p:txBody>
          <a:bodyPr anchor="ctr">
            <a:normAutofit/>
          </a:bodyPr>
          <a:lstStyle/>
          <a:p>
            <a:pPr marL="0" indent="0" algn="just">
              <a:buNone/>
              <a:defRPr/>
            </a:pPr>
            <a:r>
              <a:rPr lang="it-IT" sz="1600" b="1">
                <a:solidFill>
                  <a:srgbClr val="002060"/>
                </a:solidFill>
                <a:latin typeface="Poppins"/>
                <a:cs typeface="Poppins"/>
              </a:rPr>
              <a:t>Considerando 59 </a:t>
            </a:r>
            <a:r>
              <a:rPr lang="it-IT" sz="1600">
                <a:latin typeface="Poppins"/>
                <a:cs typeface="Times New Roman"/>
              </a:rPr>
              <a:t>del Regolamento</a:t>
            </a:r>
          </a:p>
          <a:p>
            <a:pPr algn="just">
              <a:defRPr/>
            </a:pPr>
            <a:r>
              <a:rPr lang="it-IT" sz="1600" i="1">
                <a:latin typeface="Poppins" panose="00000500000000000000" pitchFamily="2" charset="0"/>
                <a:cs typeface="Poppins" panose="00000500000000000000" pitchFamily="2" charset="0"/>
              </a:rPr>
              <a:t>«</a:t>
            </a:r>
            <a:r>
              <a:rPr lang="it-IT" sz="1600">
                <a:latin typeface="Poppins"/>
                <a:cs typeface="Times New Roman"/>
              </a:rPr>
              <a:t>I sistemi di IA specificamente destinati a essere utilizzati per procedimenti amministrativi dalle autorità fiscali e doganali, come pure dalle unità di informazione finanziaria che svolgono compiti amministrativi di analisi delle informazioni conformemente al diritto dell’Unione in materia di antiriciclaggio, non dovrebbero essere classificati come sistemi di IA ad alto rischio utilizzati dalle autorità di contrasto a fini di prevenzione, accertamento, indagine e perseguimento di reati.</a:t>
            </a:r>
            <a:r>
              <a:rPr lang="it-IT" sz="1600" i="1">
                <a:latin typeface="Poppins" panose="00000500000000000000" pitchFamily="2" charset="0"/>
                <a:cs typeface="Poppins" panose="00000500000000000000" pitchFamily="2" charset="0"/>
              </a:rPr>
              <a:t>»</a:t>
            </a:r>
            <a:endParaRPr lang="it-IT" sz="1600">
              <a:latin typeface="Poppins"/>
              <a:cs typeface="Poppins" panose="00000500000000000000" pitchFamily="2" charset="0"/>
            </a:endParaRPr>
          </a:p>
          <a:p>
            <a:endParaRPr lang="it-IT" sz="150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256141" y="4388338"/>
            <a:ext cx="2368688" cy="534258"/>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spTree>
    <p:extLst>
      <p:ext uri="{BB962C8B-B14F-4D97-AF65-F5344CB8AC3E}">
        <p14:creationId xmlns:p14="http://schemas.microsoft.com/office/powerpoint/2010/main" val="326840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719315" y="351345"/>
            <a:ext cx="7421963" cy="775252"/>
          </a:xfrm>
        </p:spPr>
        <p:txBody>
          <a:bodyPr>
            <a:normAutofit fontScale="90000"/>
          </a:bodyPr>
          <a:lstStyle/>
          <a:p>
            <a:r>
              <a:rPr lang="it-IT" sz="2800" b="1">
                <a:solidFill>
                  <a:schemeClr val="bg1"/>
                </a:solidFill>
                <a:latin typeface="Poppins"/>
              </a:rPr>
              <a:t>Il regolamento UE </a:t>
            </a:r>
            <a:br>
              <a:rPr lang="it-IT" sz="2800" b="1">
                <a:solidFill>
                  <a:schemeClr val="bg1"/>
                </a:solidFill>
                <a:latin typeface="Poppins"/>
              </a:rPr>
            </a:br>
            <a:r>
              <a:rPr lang="it-IT" sz="2800" b="1">
                <a:solidFill>
                  <a:schemeClr val="bg1"/>
                </a:solidFill>
                <a:latin typeface="Poppins"/>
              </a:rPr>
              <a:t>sull’Intelligenza Artificiale </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32C4F1BC-613A-CDF3-F025-00F6EE271857}"/>
              </a:ext>
            </a:extLst>
          </p:cNvPr>
          <p:cNvSpPr>
            <a:spLocks noGrp="1"/>
          </p:cNvSpPr>
          <p:nvPr>
            <p:ph idx="1"/>
          </p:nvPr>
        </p:nvSpPr>
        <p:spPr>
          <a:xfrm>
            <a:off x="1021824" y="1354414"/>
            <a:ext cx="7255900" cy="3293214"/>
          </a:xfrm>
        </p:spPr>
        <p:txBody>
          <a:bodyPr anchor="ctr">
            <a:normAutofit fontScale="70000" lnSpcReduction="20000"/>
          </a:bodyPr>
          <a:lstStyle/>
          <a:p>
            <a:pPr marL="0" indent="0" algn="just">
              <a:buNone/>
              <a:defRPr/>
            </a:pPr>
            <a:r>
              <a:rPr lang="it-IT" sz="2400" b="1">
                <a:solidFill>
                  <a:srgbClr val="002060"/>
                </a:solidFill>
                <a:latin typeface="Poppins"/>
                <a:cs typeface="Poppins"/>
              </a:rPr>
              <a:t>Considerando 61 </a:t>
            </a:r>
            <a:r>
              <a:rPr lang="it-IT" sz="2400">
                <a:latin typeface="Poppins" panose="00000500000000000000" pitchFamily="2" charset="0"/>
                <a:cs typeface="Poppins" panose="00000500000000000000" pitchFamily="2" charset="0"/>
              </a:rPr>
              <a:t>del Regolamento:</a:t>
            </a:r>
          </a:p>
          <a:p>
            <a:pPr marL="0" indent="0" algn="just">
              <a:defRPr/>
            </a:pPr>
            <a:r>
              <a:rPr lang="it-IT" sz="2200" i="1">
                <a:latin typeface="Poppins" panose="00000500000000000000" pitchFamily="2" charset="0"/>
                <a:cs typeface="Poppins" panose="00000500000000000000" pitchFamily="2" charset="0"/>
              </a:rPr>
              <a:t>«</a:t>
            </a:r>
            <a:r>
              <a:rPr lang="it-IT" sz="2200" b="1" i="1">
                <a:latin typeface="Poppins" panose="00000500000000000000" pitchFamily="2" charset="0"/>
                <a:cs typeface="Poppins" panose="00000500000000000000" pitchFamily="2" charset="0"/>
              </a:rPr>
              <a:t>Alcuni sistemi di IA destinati all'amministrazione della giustizia e ai processi democratici dovrebbero essere classificati come sistemi ad alto rischio</a:t>
            </a:r>
            <a:r>
              <a:rPr lang="it-IT" sz="2200" i="1">
                <a:latin typeface="Poppins" panose="00000500000000000000" pitchFamily="2" charset="0"/>
                <a:cs typeface="Poppins" panose="00000500000000000000" pitchFamily="2" charset="0"/>
              </a:rPr>
              <a:t>, in considerazione del loro impatto potenzialmente significativo sulla democrazia, sullo Stato di diritto, sulle libertà individuali e sul diritto a un ricorso effettivo e a un giudice imparziale. È in particolare opportuno, al fine di far fronte ai rischi di potenziali distorsioni, errori e opacità, classificare come ad alto rischio i sistemi di IA destinati a essere utilizzati da un'autorità giudiziaria o per suo conto per assistere le autorità giudiziarie nelle attività di ricerca e interpretazione dei fatti e del diritto e nell'applicazione della legge a una serie concreta di fatti (…) </a:t>
            </a:r>
            <a:r>
              <a:rPr lang="it-IT" sz="2200" b="1" i="1">
                <a:latin typeface="Poppins" panose="00000500000000000000" pitchFamily="2" charset="0"/>
                <a:cs typeface="Poppins" panose="00000500000000000000" pitchFamily="2" charset="0"/>
              </a:rPr>
              <a:t>Non è tuttavia opportuno estendere la classificazione dei sistemi di IA come ad alto rischio ai sistemi di IA destinati ad attività amministrative puramente accessorie, che non incidono sull'effettiva amministrazione della giustizia nei singoli casi, quali l'anonimizzazione o la </a:t>
            </a:r>
            <a:r>
              <a:rPr lang="it-IT" sz="2200" b="1" i="1" err="1">
                <a:latin typeface="Poppins" panose="00000500000000000000" pitchFamily="2" charset="0"/>
                <a:cs typeface="Poppins" panose="00000500000000000000" pitchFamily="2" charset="0"/>
              </a:rPr>
              <a:t>pseudonimizzazione</a:t>
            </a:r>
            <a:r>
              <a:rPr lang="it-IT" sz="2200" b="1" i="1">
                <a:latin typeface="Poppins" panose="00000500000000000000" pitchFamily="2" charset="0"/>
                <a:cs typeface="Poppins" panose="00000500000000000000" pitchFamily="2" charset="0"/>
              </a:rPr>
              <a:t> di decisioni, documenti o dati giudiziari, la comunicazione tra il personale, i compiti amministrativi</a:t>
            </a:r>
            <a:r>
              <a:rPr lang="it-IT" sz="2200" i="1">
                <a:latin typeface="Poppins" panose="00000500000000000000" pitchFamily="2" charset="0"/>
                <a:cs typeface="Poppins" panose="00000500000000000000" pitchFamily="2" charset="0"/>
              </a:rPr>
              <a:t>».</a:t>
            </a:r>
          </a:p>
          <a:p>
            <a:endParaRPr lang="it-IT" sz="150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256141" y="4388338"/>
            <a:ext cx="2368688" cy="534258"/>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spTree>
    <p:extLst>
      <p:ext uri="{BB962C8B-B14F-4D97-AF65-F5344CB8AC3E}">
        <p14:creationId xmlns:p14="http://schemas.microsoft.com/office/powerpoint/2010/main" val="191730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8C989586-BC8C-8422-744C-A30AC1E87794}"/>
              </a:ext>
            </a:extLst>
          </p:cNvPr>
          <p:cNvSpPr>
            <a:spLocks noGrp="1"/>
          </p:cNvSpPr>
          <p:nvPr>
            <p:ph type="title"/>
          </p:nvPr>
        </p:nvSpPr>
        <p:spPr>
          <a:xfrm>
            <a:off x="549904" y="304008"/>
            <a:ext cx="3905332" cy="1369784"/>
          </a:xfrm>
        </p:spPr>
        <p:txBody>
          <a:bodyPr anchor="b">
            <a:noAutofit/>
          </a:bodyPr>
          <a:lstStyle/>
          <a:p>
            <a:pPr algn="ctr">
              <a:lnSpc>
                <a:spcPct val="100000"/>
              </a:lnSpc>
              <a:spcBef>
                <a:spcPts val="0"/>
              </a:spcBef>
            </a:pPr>
            <a:r>
              <a:rPr lang="en" sz="2200" b="1">
                <a:solidFill>
                  <a:schemeClr val="accent1">
                    <a:lumMod val="75000"/>
                  </a:schemeClr>
                </a:solidFill>
                <a:latin typeface="Poppins"/>
                <a:ea typeface="Poppins"/>
                <a:cs typeface="Poppins"/>
                <a:sym typeface="Poppins"/>
              </a:rPr>
              <a:t>Fiorenzo Sirianni </a:t>
            </a:r>
            <a:br>
              <a:rPr lang="en" sz="2200" b="1">
                <a:solidFill>
                  <a:schemeClr val="accent1">
                    <a:lumMod val="75000"/>
                  </a:schemeClr>
                </a:solidFill>
                <a:latin typeface="Poppins"/>
                <a:ea typeface="Poppins"/>
                <a:cs typeface="Poppins"/>
                <a:sym typeface="Poppins"/>
              </a:rPr>
            </a:br>
            <a:br>
              <a:rPr lang="en" sz="2200" b="1">
                <a:solidFill>
                  <a:schemeClr val="accent1">
                    <a:lumMod val="75000"/>
                  </a:schemeClr>
                </a:solidFill>
                <a:latin typeface="Poppins"/>
                <a:ea typeface="Poppins"/>
                <a:cs typeface="Poppins"/>
                <a:sym typeface="Poppins"/>
              </a:rPr>
            </a:br>
            <a:r>
              <a:rPr lang="en" sz="2200" b="1">
                <a:solidFill>
                  <a:schemeClr val="accent1">
                    <a:lumMod val="75000"/>
                  </a:schemeClr>
                </a:solidFill>
                <a:latin typeface="Poppins"/>
                <a:ea typeface="Poppins"/>
                <a:cs typeface="Poppins"/>
                <a:sym typeface="Poppins"/>
              </a:rPr>
              <a:t>Capo Dipartimento</a:t>
            </a:r>
            <a:br>
              <a:rPr lang="en" sz="2200" b="1">
                <a:solidFill>
                  <a:schemeClr val="accent1"/>
                </a:solidFill>
                <a:latin typeface="Poppins"/>
                <a:ea typeface="Poppins"/>
                <a:cs typeface="Poppins"/>
                <a:sym typeface="Poppins"/>
              </a:rPr>
            </a:br>
            <a:endParaRPr lang="it-IT" sz="2200"/>
          </a:p>
        </p:txBody>
      </p:sp>
      <p:sp>
        <p:nvSpPr>
          <p:cNvPr id="35" name="Segnaposto contenuto 2">
            <a:extLst>
              <a:ext uri="{FF2B5EF4-FFF2-40B4-BE49-F238E27FC236}">
                <a16:creationId xmlns:a16="http://schemas.microsoft.com/office/drawing/2014/main" id="{D0A40C6D-C8DF-03FA-7001-B97B28F1ACC2}"/>
              </a:ext>
            </a:extLst>
          </p:cNvPr>
          <p:cNvSpPr>
            <a:spLocks noGrp="1"/>
          </p:cNvSpPr>
          <p:nvPr>
            <p:ph idx="1"/>
          </p:nvPr>
        </p:nvSpPr>
        <p:spPr>
          <a:xfrm>
            <a:off x="485221" y="1855113"/>
            <a:ext cx="4450101" cy="1090033"/>
          </a:xfrm>
        </p:spPr>
        <p:txBody>
          <a:bodyPr anchor="t">
            <a:normAutofit fontScale="92500"/>
          </a:bodyPr>
          <a:lstStyle/>
          <a:p>
            <a:pPr marL="0" indent="0" algn="ctr">
              <a:buNone/>
            </a:pPr>
            <a:r>
              <a:rPr lang="it-IT" sz="2200" b="1">
                <a:solidFill>
                  <a:schemeClr val="accent1">
                    <a:lumMod val="50000"/>
                  </a:schemeClr>
                </a:solidFill>
              </a:rPr>
              <a:t>Ministero dell’Economia e delle Finanze </a:t>
            </a:r>
          </a:p>
          <a:p>
            <a:pPr marL="0" indent="0" algn="ctr">
              <a:buNone/>
            </a:pPr>
            <a:r>
              <a:rPr lang="it-IT" sz="2200" b="1">
                <a:solidFill>
                  <a:schemeClr val="accent1">
                    <a:lumMod val="50000"/>
                  </a:schemeClr>
                </a:solidFill>
              </a:rPr>
              <a:t>Dipartimento della Giustizia tributaria </a:t>
            </a:r>
          </a:p>
          <a:p>
            <a:endParaRPr lang="it-IT" sz="1500"/>
          </a:p>
        </p:txBody>
      </p:sp>
      <p:sp>
        <p:nvSpPr>
          <p:cNvPr id="36"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3"/>
            <a:ext cx="3069390"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0"/>
            <a:ext cx="3069390"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1" y="-16"/>
            <a:ext cx="3051500" cy="4800292"/>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6"/>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Immagine 3" descr="Immagine che contiene Viso umano, persona, vestiti, uomo&#10;&#10;Il contenuto generato dall'IA potrebbe non essere corretto.">
            <a:extLst>
              <a:ext uri="{FF2B5EF4-FFF2-40B4-BE49-F238E27FC236}">
                <a16:creationId xmlns:a16="http://schemas.microsoft.com/office/drawing/2014/main" id="{68B9605A-DE81-C000-9933-A286E9DBE4FD}"/>
              </a:ext>
            </a:extLst>
          </p:cNvPr>
          <p:cNvPicPr>
            <a:picLocks noChangeAspect="1"/>
          </p:cNvPicPr>
          <p:nvPr/>
        </p:nvPicPr>
        <p:blipFill>
          <a:blip r:embed="rId2"/>
          <a:stretch>
            <a:fillRect/>
          </a:stretch>
        </p:blipFill>
        <p:spPr>
          <a:xfrm>
            <a:off x="5209470" y="874406"/>
            <a:ext cx="3127897" cy="3034060"/>
          </a:xfrm>
          <a:prstGeom prst="rect">
            <a:avLst/>
          </a:prstGeom>
        </p:spPr>
      </p:pic>
      <p:pic>
        <p:nvPicPr>
          <p:cNvPr id="5" name="Elemento grafico 4">
            <a:extLst>
              <a:ext uri="{FF2B5EF4-FFF2-40B4-BE49-F238E27FC236}">
                <a16:creationId xmlns:a16="http://schemas.microsoft.com/office/drawing/2014/main" id="{D6CE5DFC-7094-0530-78C0-054C59783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928" y="3791125"/>
            <a:ext cx="2328642" cy="1768937"/>
          </a:xfrm>
          <a:prstGeom prst="rect">
            <a:avLst/>
          </a:prstGeom>
        </p:spPr>
      </p:pic>
      <p:pic>
        <p:nvPicPr>
          <p:cNvPr id="3" name="Immagine 2" descr="Immagine che contiene testo, Carattere, schermata, Elementi grafici&#10;&#10;Il contenuto generato dall'IA potrebbe non essere corretto.">
            <a:extLst>
              <a:ext uri="{FF2B5EF4-FFF2-40B4-BE49-F238E27FC236}">
                <a16:creationId xmlns:a16="http://schemas.microsoft.com/office/drawing/2014/main" id="{DDC6D42B-B3B8-AD4B-A55E-B3C8A230C52E}"/>
              </a:ext>
            </a:extLst>
          </p:cNvPr>
          <p:cNvPicPr>
            <a:picLocks noChangeAspect="1"/>
          </p:cNvPicPr>
          <p:nvPr/>
        </p:nvPicPr>
        <p:blipFill>
          <a:blip r:embed="rId5"/>
          <a:stretch>
            <a:fillRect/>
          </a:stretch>
        </p:blipFill>
        <p:spPr>
          <a:xfrm>
            <a:off x="6296027" y="4325026"/>
            <a:ext cx="2462704" cy="555464"/>
          </a:xfrm>
          <a:prstGeom prst="rect">
            <a:avLst/>
          </a:prstGeom>
        </p:spPr>
      </p:pic>
    </p:spTree>
    <p:extLst>
      <p:ext uri="{BB962C8B-B14F-4D97-AF65-F5344CB8AC3E}">
        <p14:creationId xmlns:p14="http://schemas.microsoft.com/office/powerpoint/2010/main" val="413303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719315" y="351345"/>
            <a:ext cx="7421963" cy="775252"/>
          </a:xfrm>
        </p:spPr>
        <p:txBody>
          <a:bodyPr>
            <a:normAutofit fontScale="90000"/>
          </a:bodyPr>
          <a:lstStyle/>
          <a:p>
            <a:r>
              <a:rPr lang="it-IT" sz="2800" b="1">
                <a:solidFill>
                  <a:schemeClr val="bg1"/>
                </a:solidFill>
                <a:latin typeface="Poppins"/>
              </a:rPr>
              <a:t>Il regolamento UE </a:t>
            </a:r>
            <a:br>
              <a:rPr lang="it-IT" sz="2800" b="1">
                <a:solidFill>
                  <a:schemeClr val="bg1"/>
                </a:solidFill>
                <a:latin typeface="Poppins"/>
              </a:rPr>
            </a:br>
            <a:r>
              <a:rPr lang="it-IT" sz="2800" b="1">
                <a:solidFill>
                  <a:schemeClr val="bg1"/>
                </a:solidFill>
                <a:latin typeface="Poppins"/>
              </a:rPr>
              <a:t>sull’Intelligenza Artificiale </a:t>
            </a:r>
            <a:br>
              <a:rPr lang="it-IT" sz="1200">
                <a:solidFill>
                  <a:srgbClr val="002E94"/>
                </a:solidFill>
                <a:latin typeface="Poppins" panose="00000500000000000000" pitchFamily="2" charset="0"/>
                <a:cs typeface="Poppins" panose="00000500000000000000" pitchFamily="2" charset="0"/>
              </a:rPr>
            </a:br>
            <a:endParaRPr lang="it-IT" sz="3001">
              <a:solidFill>
                <a:srgbClr val="FFFFFF"/>
              </a:solidFill>
            </a:endParaRPr>
          </a:p>
        </p:txBody>
      </p:sp>
      <p:sp>
        <p:nvSpPr>
          <p:cNvPr id="3" name="Segnaposto contenuto 2">
            <a:extLst>
              <a:ext uri="{FF2B5EF4-FFF2-40B4-BE49-F238E27FC236}">
                <a16:creationId xmlns:a16="http://schemas.microsoft.com/office/drawing/2014/main" id="{32C4F1BC-613A-CDF3-F025-00F6EE271857}"/>
              </a:ext>
            </a:extLst>
          </p:cNvPr>
          <p:cNvSpPr>
            <a:spLocks noGrp="1"/>
          </p:cNvSpPr>
          <p:nvPr>
            <p:ph idx="1"/>
          </p:nvPr>
        </p:nvSpPr>
        <p:spPr>
          <a:xfrm>
            <a:off x="1272967" y="1556449"/>
            <a:ext cx="6868311" cy="2760411"/>
          </a:xfrm>
        </p:spPr>
        <p:txBody>
          <a:bodyPr anchor="ctr">
            <a:normAutofit/>
          </a:bodyPr>
          <a:lstStyle/>
          <a:p>
            <a:pPr marL="0" indent="0" algn="just">
              <a:buNone/>
              <a:defRPr/>
            </a:pPr>
            <a:r>
              <a:rPr lang="it-IT" sz="1900" b="1">
                <a:solidFill>
                  <a:srgbClr val="002060"/>
                </a:solidFill>
                <a:latin typeface="Poppins" panose="00000500000000000000" pitchFamily="2" charset="0"/>
                <a:cs typeface="Poppins" panose="00000500000000000000" pitchFamily="2" charset="0"/>
              </a:rPr>
              <a:t>Allegato III </a:t>
            </a:r>
            <a:r>
              <a:rPr lang="it-IT" sz="1900">
                <a:latin typeface="Poppins" panose="00000500000000000000" pitchFamily="2" charset="0"/>
                <a:cs typeface="Poppins" panose="00000500000000000000" pitchFamily="2" charset="0"/>
              </a:rPr>
              <a:t>del Regolamento </a:t>
            </a:r>
            <a:endParaRPr lang="it-IT" sz="1900">
              <a:solidFill>
                <a:srgbClr val="002060"/>
              </a:solidFill>
              <a:latin typeface="Poppins" panose="00000500000000000000" pitchFamily="2" charset="0"/>
              <a:cs typeface="Poppins" panose="00000500000000000000" pitchFamily="2" charset="0"/>
            </a:endParaRPr>
          </a:p>
          <a:p>
            <a:pPr marL="0" indent="0" algn="just">
              <a:defRPr/>
            </a:pPr>
            <a:r>
              <a:rPr lang="it-IT" sz="2201" i="1">
                <a:latin typeface="Poppins" panose="00000500000000000000" pitchFamily="2" charset="0"/>
                <a:cs typeface="Poppins" panose="00000500000000000000" pitchFamily="2" charset="0"/>
              </a:rPr>
              <a:t>«</a:t>
            </a:r>
            <a:r>
              <a:rPr lang="it-IT" sz="1300" i="1">
                <a:latin typeface="Poppins" panose="00000500000000000000" pitchFamily="2" charset="0"/>
                <a:cs typeface="Poppins" panose="00000500000000000000" pitchFamily="2" charset="0"/>
              </a:rPr>
              <a:t>I sistemi di IA ad alto rischio a norma dell'articolo 6, paragrafo 2, sono i sistemi di IA elencati in uno dei settori indicati di seguito.</a:t>
            </a:r>
          </a:p>
          <a:p>
            <a:pPr marL="0" indent="0" algn="just">
              <a:defRPr/>
            </a:pPr>
            <a:r>
              <a:rPr lang="it-IT" sz="1300" i="1">
                <a:latin typeface="Poppins" panose="00000500000000000000" pitchFamily="2" charset="0"/>
                <a:cs typeface="Poppins" panose="00000500000000000000" pitchFamily="2" charset="0"/>
              </a:rPr>
              <a:t>(…)</a:t>
            </a:r>
            <a:endParaRPr lang="it-IT" sz="1300" i="1">
              <a:solidFill>
                <a:srgbClr val="002060"/>
              </a:solidFill>
              <a:latin typeface="Poppins" panose="00000500000000000000" pitchFamily="2" charset="0"/>
              <a:cs typeface="Poppins" panose="00000500000000000000" pitchFamily="2" charset="0"/>
            </a:endParaRPr>
          </a:p>
          <a:p>
            <a:pPr marL="0" indent="0" algn="just">
              <a:defRPr/>
            </a:pPr>
            <a:r>
              <a:rPr lang="it-IT" sz="1300" i="1">
                <a:latin typeface="Poppins" panose="00000500000000000000" pitchFamily="2" charset="0"/>
                <a:cs typeface="Poppins" panose="00000500000000000000" pitchFamily="2" charset="0"/>
              </a:rPr>
              <a:t>8.</a:t>
            </a:r>
            <a:r>
              <a:rPr lang="it-IT" sz="1300" b="1" i="1">
                <a:latin typeface="Poppins" panose="00000500000000000000" pitchFamily="2" charset="0"/>
                <a:cs typeface="Poppins" panose="00000500000000000000" pitchFamily="2" charset="0"/>
              </a:rPr>
              <a:t>Amministrazione della giustizia e processi democratici: a) i sistemi di IA destinati a essere usati da un'autorità giudiziaria o per suo conto per assistere un'autorità giudiziaria nella ricerca e nell'interpretazione dei fatti e del diritto e nell'applicazione della legge a una serie concreta di fatti, o a essere utilizzati in modo analogo nella risoluzione alternativa delle controversie</a:t>
            </a:r>
            <a:r>
              <a:rPr lang="it-IT" sz="1300" i="1">
                <a:latin typeface="Poppins" panose="00000500000000000000" pitchFamily="2" charset="0"/>
                <a:cs typeface="Poppins" panose="00000500000000000000" pitchFamily="2" charset="0"/>
              </a:rPr>
              <a:t>».</a:t>
            </a:r>
          </a:p>
          <a:p>
            <a:endParaRPr lang="it-IT" sz="1500"/>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256141" y="4388338"/>
            <a:ext cx="2368688" cy="534258"/>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2108" y="4273854"/>
            <a:ext cx="2368688" cy="738583"/>
          </a:xfrm>
          <a:prstGeom prst="rect">
            <a:avLst/>
          </a:prstGeom>
        </p:spPr>
      </p:pic>
    </p:spTree>
    <p:extLst>
      <p:ext uri="{BB962C8B-B14F-4D97-AF65-F5344CB8AC3E}">
        <p14:creationId xmlns:p14="http://schemas.microsoft.com/office/powerpoint/2010/main" val="407981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6"/>
            <a:ext cx="1876484"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49C15247-F27C-FB76-E9E6-6821DD84F95D}"/>
              </a:ext>
            </a:extLst>
          </p:cNvPr>
          <p:cNvSpPr>
            <a:spLocks noGrp="1"/>
          </p:cNvSpPr>
          <p:nvPr>
            <p:ph type="title"/>
          </p:nvPr>
        </p:nvSpPr>
        <p:spPr>
          <a:xfrm>
            <a:off x="59288" y="423764"/>
            <a:ext cx="2777065" cy="2971109"/>
          </a:xfrm>
        </p:spPr>
        <p:txBody>
          <a:bodyPr anchor="b">
            <a:normAutofit/>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 Disposizioni e deleghe al Governo in materia di intelligenza artificiale»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Legge 23 settembre 2025, n. 132</a:t>
            </a:r>
            <a:br>
              <a:rPr lang="it-IT" sz="1200" b="1">
                <a:solidFill>
                  <a:srgbClr val="002E94"/>
                </a:solidFill>
                <a:latin typeface="Poppins" panose="00000500000000000000" pitchFamily="2" charset="0"/>
                <a:cs typeface="Poppins" panose="00000500000000000000" pitchFamily="2" charset="0"/>
              </a:rPr>
            </a:br>
            <a:r>
              <a:rPr lang="it-IT" sz="1100" b="1">
                <a:solidFill>
                  <a:schemeClr val="bg1"/>
                </a:solidFill>
                <a:latin typeface="Poppins" panose="00000500000000000000" pitchFamily="2" charset="0"/>
                <a:cs typeface="Poppins" panose="00000500000000000000" pitchFamily="2" charset="0"/>
              </a:rPr>
              <a:t>Entrata in vigore del provvedimento: 10/10/2025</a:t>
            </a:r>
            <a:endParaRPr lang="it-IT" sz="1100">
              <a:solidFill>
                <a:schemeClr val="bg1"/>
              </a:solidFill>
            </a:endParaRPr>
          </a:p>
        </p:txBody>
      </p:sp>
      <p:sp>
        <p:nvSpPr>
          <p:cNvPr id="3" name="Segnaposto contenuto 2">
            <a:extLst>
              <a:ext uri="{FF2B5EF4-FFF2-40B4-BE49-F238E27FC236}">
                <a16:creationId xmlns:a16="http://schemas.microsoft.com/office/drawing/2014/main" id="{93116466-901F-7452-A5EB-159089846F66}"/>
              </a:ext>
            </a:extLst>
          </p:cNvPr>
          <p:cNvSpPr>
            <a:spLocks noGrp="1"/>
          </p:cNvSpPr>
          <p:nvPr>
            <p:ph idx="1"/>
          </p:nvPr>
        </p:nvSpPr>
        <p:spPr>
          <a:xfrm>
            <a:off x="3966983" y="653143"/>
            <a:ext cx="4537623" cy="3552112"/>
          </a:xfrm>
        </p:spPr>
        <p:txBody>
          <a:bodyPr anchor="ctr">
            <a:normAutofit fontScale="92500" lnSpcReduction="10000"/>
          </a:bodyPr>
          <a:lstStyle/>
          <a:p>
            <a:pPr marL="0" indent="0" algn="just">
              <a:buNone/>
              <a:defRPr/>
            </a:pPr>
            <a:r>
              <a:rPr lang="it-IT" sz="1500">
                <a:latin typeface="Poppins" panose="00000500000000000000" pitchFamily="2" charset="0"/>
                <a:cs typeface="Poppins" panose="00000500000000000000" pitchFamily="2" charset="0"/>
              </a:rPr>
              <a:t>Il 17 settembre è stata approvata in via definitiva dal Senato la Legge 132/2025 (pubblicata nella Gazzetta ufficiale del 25 settembre) contenente “</a:t>
            </a:r>
            <a:r>
              <a:rPr lang="it-IT" sz="1500" i="1">
                <a:latin typeface="Poppins" panose="00000500000000000000" pitchFamily="2" charset="0"/>
                <a:cs typeface="Poppins" panose="00000500000000000000" pitchFamily="2" charset="0"/>
              </a:rPr>
              <a:t>Disposizioni e delega al Governo in materia di intelligenza artificiale</a:t>
            </a:r>
            <a:r>
              <a:rPr lang="it-IT" sz="1500">
                <a:latin typeface="Poppins" panose="00000500000000000000" pitchFamily="2" charset="0"/>
                <a:cs typeface="Poppins" panose="00000500000000000000" pitchFamily="2" charset="0"/>
              </a:rPr>
              <a:t>”, con l’obiettivo di disciplinare l’applicazione dell’intelligenza artificiale e promuovere l’utilizzo delle nuove tecnologie, individuando una serie di disposizioni e principi volti a proteggere i diritti fondamentali dell’individuo.</a:t>
            </a:r>
          </a:p>
          <a:p>
            <a:pPr marL="0" indent="0" algn="just">
              <a:defRPr/>
            </a:pPr>
            <a:endParaRPr lang="it-IT" sz="1500">
              <a:latin typeface="Poppins" panose="00000500000000000000" pitchFamily="2" charset="0"/>
              <a:cs typeface="Poppins" panose="00000500000000000000" pitchFamily="2" charset="0"/>
            </a:endParaRPr>
          </a:p>
          <a:p>
            <a:pPr marL="0" indent="0" algn="just">
              <a:buNone/>
              <a:defRPr/>
            </a:pPr>
            <a:r>
              <a:rPr lang="it-IT" sz="1500">
                <a:latin typeface="Poppins" panose="00000500000000000000" pitchFamily="2" charset="0"/>
                <a:cs typeface="Poppins" panose="00000500000000000000" pitchFamily="2" charset="0"/>
              </a:rPr>
              <a:t>Il disegno di legge si ispira al regolamento europeo sull’intelligenza artificiale (AI Act) - che dovrà essere completato con successivi provvedimenti – e si articola in cinque capi che disciplinano altrettante aree tematiche: principi e finalità, disposizioni di settore, governance e azioni di promozione, tutela del diritto d’autore e sanzioni penali.</a:t>
            </a:r>
          </a:p>
          <a:p>
            <a:endParaRPr lang="it-IT" sz="1500"/>
          </a:p>
        </p:txBody>
      </p:sp>
      <p:pic>
        <p:nvPicPr>
          <p:cNvPr id="4" name="Elemento grafico 3">
            <a:extLst>
              <a:ext uri="{FF2B5EF4-FFF2-40B4-BE49-F238E27FC236}">
                <a16:creationId xmlns:a16="http://schemas.microsoft.com/office/drawing/2014/main" id="{C5996DD9-BD75-4CD0-48FA-D0BBBD4F4AD9}"/>
              </a:ext>
            </a:extLst>
          </p:cNvPr>
          <p:cNvPicPr>
            <a:picLocks noChangeAspect="1"/>
          </p:cNvPicPr>
          <p:nvPr/>
        </p:nvPicPr>
        <p:blipFill>
          <a:blip r:embed="rId2">
            <a:extLst>
              <a:ext uri="{96DAC541-7B7A-43D3-8B79-37D633B846F1}">
                <asvg:svgBlip xmlns:asvg="http://schemas.microsoft.com/office/drawing/2016/SVG/main" r:embed="rId3"/>
              </a:ext>
            </a:extLst>
          </a:blip>
          <a:srcRect t="30997" b="27956"/>
          <a:stretch/>
        </p:blipFill>
        <p:spPr>
          <a:xfrm>
            <a:off x="6770077" y="4226204"/>
            <a:ext cx="2368688" cy="738583"/>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86646543-A0B3-8F5E-EFD1-333C95D82014}"/>
              </a:ext>
            </a:extLst>
          </p:cNvPr>
          <p:cNvPicPr>
            <a:picLocks noChangeAspect="1"/>
          </p:cNvPicPr>
          <p:nvPr/>
        </p:nvPicPr>
        <p:blipFill>
          <a:blip r:embed="rId4"/>
          <a:stretch>
            <a:fillRect/>
          </a:stretch>
        </p:blipFill>
        <p:spPr>
          <a:xfrm>
            <a:off x="384606" y="4226204"/>
            <a:ext cx="2366460" cy="533756"/>
          </a:xfrm>
          <a:prstGeom prst="rect">
            <a:avLst/>
          </a:prstGeom>
        </p:spPr>
      </p:pic>
    </p:spTree>
    <p:extLst>
      <p:ext uri="{BB962C8B-B14F-4D97-AF65-F5344CB8AC3E}">
        <p14:creationId xmlns:p14="http://schemas.microsoft.com/office/powerpoint/2010/main" val="141057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6"/>
            <a:ext cx="1876484"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Segnaposto contenuto 2">
            <a:extLst>
              <a:ext uri="{FF2B5EF4-FFF2-40B4-BE49-F238E27FC236}">
                <a16:creationId xmlns:a16="http://schemas.microsoft.com/office/drawing/2014/main" id="{93116466-901F-7452-A5EB-159089846F66}"/>
              </a:ext>
            </a:extLst>
          </p:cNvPr>
          <p:cNvSpPr>
            <a:spLocks noGrp="1"/>
          </p:cNvSpPr>
          <p:nvPr>
            <p:ph idx="1"/>
          </p:nvPr>
        </p:nvSpPr>
        <p:spPr>
          <a:xfrm>
            <a:off x="3607695" y="487112"/>
            <a:ext cx="4916510" cy="4159534"/>
          </a:xfrm>
        </p:spPr>
        <p:txBody>
          <a:bodyPr anchor="ctr">
            <a:normAutofit fontScale="77500" lnSpcReduction="20000"/>
          </a:bodyPr>
          <a:lstStyle/>
          <a:p>
            <a:pPr marL="0" indent="0" algn="just">
              <a:buNone/>
              <a:defRPr/>
            </a:pPr>
            <a:r>
              <a:rPr lang="it-IT" sz="2400" b="1">
                <a:solidFill>
                  <a:schemeClr val="accent1">
                    <a:lumMod val="75000"/>
                  </a:schemeClr>
                </a:solidFill>
                <a:latin typeface="Poppins"/>
                <a:cs typeface="Poppins"/>
              </a:rPr>
              <a:t>Art. 14. (Uso dell'intelligenza artificiale nella pubblica amministrazione)</a:t>
            </a:r>
          </a:p>
          <a:p>
            <a:pPr marL="0" indent="0" algn="just">
              <a:defRPr/>
            </a:pPr>
            <a:endParaRPr lang="it-IT" sz="2400" i="1">
              <a:latin typeface="Poppins" panose="00000500000000000000" pitchFamily="2" charset="0"/>
              <a:cs typeface="Poppins" panose="00000500000000000000" pitchFamily="2" charset="0"/>
            </a:endParaRPr>
          </a:p>
          <a:p>
            <a:pPr marL="0" indent="0" algn="just">
              <a:defRPr/>
            </a:pPr>
            <a:r>
              <a:rPr lang="it-IT" sz="1600" i="1">
                <a:latin typeface="Poppins"/>
                <a:cs typeface="Poppins"/>
              </a:rPr>
              <a:t>1. </a:t>
            </a:r>
            <a:r>
              <a:rPr lang="it-IT" sz="1600" b="1" i="1">
                <a:latin typeface="Poppins"/>
                <a:cs typeface="Poppins"/>
              </a:rPr>
              <a:t>Le pubbliche amministrazioni utilizzano l'intelligenza artificiale </a:t>
            </a:r>
            <a:r>
              <a:rPr lang="it-IT" sz="1600" i="1">
                <a:latin typeface="Poppins"/>
                <a:cs typeface="Poppins"/>
              </a:rPr>
              <a:t>allo scopo di incrementare l'efficienza della propria attività, di ridurre i tempi di definizione dei procedimenti e di aumentare la qualità e la quantità dei servizi erogati ai cittadini e alle imprese, assicurando agli interessati la conoscibilità del suo funzionamento e la tracciabilità del suo utilizzo.</a:t>
            </a:r>
          </a:p>
          <a:p>
            <a:pPr marL="0" indent="0" algn="just">
              <a:defRPr/>
            </a:pPr>
            <a:endParaRPr lang="it-IT" sz="1600" i="1">
              <a:latin typeface="Poppins" panose="00000500000000000000" pitchFamily="2" charset="0"/>
              <a:cs typeface="Poppins" panose="00000500000000000000" pitchFamily="2" charset="0"/>
            </a:endParaRPr>
          </a:p>
          <a:p>
            <a:pPr marL="0" indent="0" algn="just">
              <a:defRPr/>
            </a:pPr>
            <a:r>
              <a:rPr lang="it-IT" sz="1600" i="1">
                <a:latin typeface="Poppins"/>
                <a:cs typeface="Poppins"/>
              </a:rPr>
              <a:t>2. </a:t>
            </a:r>
            <a:r>
              <a:rPr lang="it-IT" sz="1600" b="1" i="1">
                <a:latin typeface="Poppins"/>
                <a:cs typeface="Poppins"/>
              </a:rPr>
              <a:t>L'utilizzo dell'intelligenza artificiale avviene in funzione strumentale e di supporto all'attività provvedimentale</a:t>
            </a:r>
            <a:r>
              <a:rPr lang="it-IT" sz="1600" i="1">
                <a:latin typeface="Poppins"/>
                <a:cs typeface="Poppins"/>
              </a:rPr>
              <a:t>, nel rispetto dell'autonomia e del potere decisionale della persona che resta l'unica responsabile dei provvedimenti e dei procedimenti in cui sia stata utilizzata l'intelligenza artificiale.</a:t>
            </a:r>
          </a:p>
          <a:p>
            <a:pPr marL="0" indent="0" algn="just">
              <a:defRPr/>
            </a:pPr>
            <a:endParaRPr lang="it-IT" sz="1600" i="1">
              <a:latin typeface="Poppins"/>
              <a:cs typeface="Poppins"/>
            </a:endParaRPr>
          </a:p>
          <a:p>
            <a:pPr marL="0" indent="0" algn="just">
              <a:defRPr/>
            </a:pPr>
            <a:r>
              <a:rPr lang="it-IT" sz="1600" i="1">
                <a:latin typeface="Poppins"/>
                <a:cs typeface="Poppins"/>
              </a:rPr>
              <a:t>3. </a:t>
            </a:r>
            <a:r>
              <a:rPr lang="it-IT" sz="1600" b="1" i="1">
                <a:latin typeface="Poppins"/>
                <a:cs typeface="Poppins"/>
              </a:rPr>
              <a:t>Le pubbliche amministrazioni adottano misure tecniche, organizzative e formative finalizzate a garantire un utilizzo responsabile dell’intelligenza artificiale </a:t>
            </a:r>
            <a:r>
              <a:rPr lang="it-IT" sz="1600" i="1">
                <a:latin typeface="Poppins"/>
                <a:cs typeface="Poppins"/>
              </a:rPr>
              <a:t>e a sviluppare le capacità trasversali degli utilizzatori. </a:t>
            </a:r>
            <a:endParaRPr lang="it-IT" sz="1600" i="1">
              <a:latin typeface="Poppins" panose="00000500000000000000" pitchFamily="2" charset="0"/>
              <a:cs typeface="Poppins" panose="00000500000000000000" pitchFamily="2" charset="0"/>
            </a:endParaRPr>
          </a:p>
          <a:p>
            <a:pPr marL="0" indent="0" algn="just">
              <a:defRPr/>
            </a:pPr>
            <a:r>
              <a:rPr lang="it-IT" sz="1600" i="1">
                <a:latin typeface="Poppins"/>
                <a:cs typeface="Poppins"/>
              </a:rPr>
              <a:t>(…)</a:t>
            </a:r>
          </a:p>
          <a:p>
            <a:endParaRPr lang="it-IT" sz="1500"/>
          </a:p>
        </p:txBody>
      </p:sp>
      <p:pic>
        <p:nvPicPr>
          <p:cNvPr id="4" name="Elemento grafico 3">
            <a:extLst>
              <a:ext uri="{FF2B5EF4-FFF2-40B4-BE49-F238E27FC236}">
                <a16:creationId xmlns:a16="http://schemas.microsoft.com/office/drawing/2014/main" id="{C5996DD9-BD75-4CD0-48FA-D0BBBD4F4AD9}"/>
              </a:ext>
            </a:extLst>
          </p:cNvPr>
          <p:cNvPicPr>
            <a:picLocks noChangeAspect="1"/>
          </p:cNvPicPr>
          <p:nvPr/>
        </p:nvPicPr>
        <p:blipFill>
          <a:blip r:embed="rId2">
            <a:extLst>
              <a:ext uri="{96DAC541-7B7A-43D3-8B79-37D633B846F1}">
                <asvg:svgBlip xmlns:asvg="http://schemas.microsoft.com/office/drawing/2016/SVG/main" r:embed="rId3"/>
              </a:ext>
            </a:extLst>
          </a:blip>
          <a:srcRect t="30997" b="27956"/>
          <a:stretch/>
        </p:blipFill>
        <p:spPr>
          <a:xfrm>
            <a:off x="6752108" y="4273854"/>
            <a:ext cx="2368688" cy="738583"/>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86646543-A0B3-8F5E-EFD1-333C95D82014}"/>
              </a:ext>
            </a:extLst>
          </p:cNvPr>
          <p:cNvPicPr>
            <a:picLocks noChangeAspect="1"/>
          </p:cNvPicPr>
          <p:nvPr/>
        </p:nvPicPr>
        <p:blipFill>
          <a:blip r:embed="rId4"/>
          <a:stretch>
            <a:fillRect/>
          </a:stretch>
        </p:blipFill>
        <p:spPr>
          <a:xfrm>
            <a:off x="384606" y="4226204"/>
            <a:ext cx="2366460" cy="533756"/>
          </a:xfrm>
          <a:prstGeom prst="rect">
            <a:avLst/>
          </a:prstGeom>
        </p:spPr>
      </p:pic>
      <p:sp>
        <p:nvSpPr>
          <p:cNvPr id="8" name="Titolo 1">
            <a:extLst>
              <a:ext uri="{FF2B5EF4-FFF2-40B4-BE49-F238E27FC236}">
                <a16:creationId xmlns:a16="http://schemas.microsoft.com/office/drawing/2014/main" id="{BBB08CE3-2A0C-E0A5-32F3-6E6AC79EE202}"/>
              </a:ext>
            </a:extLst>
          </p:cNvPr>
          <p:cNvSpPr>
            <a:spLocks noGrp="1"/>
          </p:cNvSpPr>
          <p:nvPr>
            <p:ph type="title"/>
          </p:nvPr>
        </p:nvSpPr>
        <p:spPr>
          <a:xfrm>
            <a:off x="59288" y="423764"/>
            <a:ext cx="2777065" cy="2971109"/>
          </a:xfrm>
        </p:spPr>
        <p:txBody>
          <a:bodyPr anchor="b">
            <a:normAutofit/>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 Disposizioni e deleghe al Governo in materia di intelligenza artificiale»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Legge 23 settembre 2025, n. 132</a:t>
            </a:r>
            <a:br>
              <a:rPr lang="it-IT" sz="1200" b="1">
                <a:solidFill>
                  <a:srgbClr val="002E94"/>
                </a:solidFill>
                <a:latin typeface="Poppins" panose="00000500000000000000" pitchFamily="2" charset="0"/>
                <a:cs typeface="Poppins" panose="00000500000000000000" pitchFamily="2" charset="0"/>
              </a:rPr>
            </a:br>
            <a:r>
              <a:rPr lang="it-IT" sz="1100" b="1">
                <a:solidFill>
                  <a:schemeClr val="bg1"/>
                </a:solidFill>
                <a:latin typeface="Poppins" panose="00000500000000000000" pitchFamily="2" charset="0"/>
                <a:cs typeface="Poppins" panose="00000500000000000000" pitchFamily="2" charset="0"/>
              </a:rPr>
              <a:t>Entrata in vigore del provvedimento: 10/10/2025</a:t>
            </a:r>
            <a:endParaRPr lang="it-IT" sz="1100">
              <a:solidFill>
                <a:schemeClr val="bg1"/>
              </a:solidFill>
            </a:endParaRPr>
          </a:p>
        </p:txBody>
      </p:sp>
    </p:spTree>
    <p:extLst>
      <p:ext uri="{BB962C8B-B14F-4D97-AF65-F5344CB8AC3E}">
        <p14:creationId xmlns:p14="http://schemas.microsoft.com/office/powerpoint/2010/main" val="285999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Segnaposto contenuto 2">
            <a:extLst>
              <a:ext uri="{FF2B5EF4-FFF2-40B4-BE49-F238E27FC236}">
                <a16:creationId xmlns:a16="http://schemas.microsoft.com/office/drawing/2014/main" id="{D0A40C6D-C8DF-03FA-7001-B97B28F1ACC2}"/>
              </a:ext>
            </a:extLst>
          </p:cNvPr>
          <p:cNvSpPr>
            <a:spLocks noGrp="1"/>
          </p:cNvSpPr>
          <p:nvPr>
            <p:ph idx="1"/>
          </p:nvPr>
        </p:nvSpPr>
        <p:spPr>
          <a:xfrm>
            <a:off x="440011" y="206256"/>
            <a:ext cx="5515271" cy="4521833"/>
          </a:xfrm>
        </p:spPr>
        <p:txBody>
          <a:bodyPr anchor="t">
            <a:normAutofit fontScale="40000" lnSpcReduction="20000"/>
          </a:bodyPr>
          <a:lstStyle/>
          <a:p>
            <a:pPr marL="0" indent="0" algn="just">
              <a:buNone/>
              <a:defRPr/>
            </a:pPr>
            <a:endParaRPr lang="it-IT" sz="2200" b="1">
              <a:solidFill>
                <a:schemeClr val="accent1">
                  <a:lumMod val="75000"/>
                </a:schemeClr>
              </a:solidFill>
              <a:latin typeface="Poppins"/>
              <a:cs typeface="Poppins"/>
            </a:endParaRPr>
          </a:p>
          <a:p>
            <a:pPr marL="0" indent="0" algn="just">
              <a:buNone/>
              <a:defRPr/>
            </a:pPr>
            <a:r>
              <a:rPr lang="it-IT" sz="4800" b="1">
                <a:solidFill>
                  <a:schemeClr val="accent1">
                    <a:lumMod val="75000"/>
                  </a:schemeClr>
                </a:solidFill>
                <a:latin typeface="Poppins"/>
                <a:cs typeface="Poppins"/>
              </a:rPr>
              <a:t>Art. 15. (Impiego dei sistemi di intelligenza artificiale nell'attività giudiziaria)</a:t>
            </a:r>
          </a:p>
          <a:p>
            <a:pPr algn="just">
              <a:defRPr/>
            </a:pPr>
            <a:endParaRPr lang="it-IT" sz="2000" i="1">
              <a:latin typeface="Poppins" panose="00000500000000000000" pitchFamily="2" charset="0"/>
              <a:cs typeface="Poppins" panose="00000500000000000000" pitchFamily="2" charset="0"/>
            </a:endParaRPr>
          </a:p>
          <a:p>
            <a:pPr algn="just">
              <a:defRPr/>
            </a:pPr>
            <a:r>
              <a:rPr lang="it-IT" sz="3000" i="1">
                <a:latin typeface="Poppins"/>
                <a:cs typeface="Poppins"/>
              </a:rPr>
              <a:t>Nei casi di impiego dei sistemi di intelligenza artificiale </a:t>
            </a:r>
            <a:r>
              <a:rPr lang="it-IT" sz="3000" b="1" i="1">
                <a:latin typeface="Poppins"/>
                <a:cs typeface="Poppins"/>
              </a:rPr>
              <a:t>nell'attività giudiziaria </a:t>
            </a:r>
            <a:r>
              <a:rPr lang="it-IT" sz="3000" i="1">
                <a:latin typeface="Poppins"/>
                <a:cs typeface="Poppins"/>
              </a:rPr>
              <a:t>è sempre riservata al magistrato ogni decisione sull'interpretazione e sull'applicazione della legge, sulla valutazione dei fatti e delle prove e sull'adozione dei provvedimenti.</a:t>
            </a:r>
          </a:p>
          <a:p>
            <a:pPr algn="just">
              <a:defRPr/>
            </a:pPr>
            <a:r>
              <a:rPr lang="it-IT" sz="3000" i="1">
                <a:latin typeface="Poppins"/>
                <a:cs typeface="Poppins"/>
              </a:rPr>
              <a:t>E’ consentita l’impiego dei sistemi di intelligenza artificiale per l'organizzazione dei servizi relativi alla giustizia, per la semplificazione del lavoro giudiziario e per le attività amministrative accessorie. </a:t>
            </a:r>
          </a:p>
          <a:p>
            <a:pPr algn="just">
              <a:defRPr/>
            </a:pPr>
            <a:r>
              <a:rPr lang="it-IT" sz="3000" i="1">
                <a:latin typeface="Poppins"/>
                <a:cs typeface="Poppins"/>
              </a:rPr>
              <a:t>Fino alla compiuta attuazione del regolamento (UE) 2024/1689, la sperimentazione e l'impiego dei sistemi di intelligenza artificiale presso gli uffici giudiziari devono essere </a:t>
            </a:r>
            <a:r>
              <a:rPr lang="it-IT" sz="3000" b="1" i="1">
                <a:latin typeface="Poppins"/>
                <a:cs typeface="Poppins"/>
              </a:rPr>
              <a:t>autorizzati dalle amministrazioni di appartenenza, sentite l'Agenzia per l'Italia digitale (AgID) e l'Agenzia per la cybersicurezza nazionale (ACN)</a:t>
            </a:r>
          </a:p>
          <a:p>
            <a:pPr algn="just">
              <a:defRPr/>
            </a:pPr>
            <a:r>
              <a:rPr lang="it-IT" sz="3000" i="1">
                <a:latin typeface="Poppins"/>
                <a:cs typeface="Poppins"/>
              </a:rPr>
              <a:t>E’ necessaria l'elaborazione di </a:t>
            </a:r>
            <a:r>
              <a:rPr lang="it-IT" sz="3000" b="1" i="1">
                <a:latin typeface="Poppins"/>
                <a:cs typeface="Poppins"/>
              </a:rPr>
              <a:t>linee programmatiche </a:t>
            </a:r>
            <a:r>
              <a:rPr lang="it-IT" sz="3000" i="1">
                <a:latin typeface="Poppins"/>
                <a:cs typeface="Poppins"/>
              </a:rPr>
              <a:t>sulla formazione dei magistrati e la promozione di attività didattiche sul tema dell'intelligenza artificiale e sugli impieghi dei sistemi di intelligenza artificiale nell'attività giudiziaria, finalizzate alla formazione digitale di base e avanzata, all'acquisizione e alla condivisione di competenze digitali, nonché alla sensibilizzazione sui benefici e rischi, anche nel quadro regolatorio.</a:t>
            </a:r>
          </a:p>
          <a:p>
            <a:pPr algn="just">
              <a:defRPr/>
            </a:pPr>
            <a:r>
              <a:rPr lang="it-IT" sz="3000" i="1">
                <a:latin typeface="Poppins"/>
                <a:cs typeface="Poppins"/>
              </a:rPr>
              <a:t>Le stesse finalità di formazione vanno estese anche al personale amministrativo degli uffici giudiziari.</a:t>
            </a:r>
          </a:p>
          <a:p>
            <a:pPr marL="0" indent="0" algn="just">
              <a:defRPr/>
            </a:pPr>
            <a:endParaRPr lang="it-IT" sz="3000" i="1">
              <a:latin typeface="Poppins"/>
              <a:cs typeface="Poppins"/>
            </a:endParaRPr>
          </a:p>
          <a:p>
            <a:pPr marL="0" indent="0" algn="just">
              <a:defRPr/>
            </a:pPr>
            <a:endParaRPr lang="it-IT" sz="1700" b="1" i="1">
              <a:latin typeface="Poppins"/>
              <a:cs typeface="Poppins"/>
            </a:endParaRPr>
          </a:p>
        </p:txBody>
      </p:sp>
      <p:sp>
        <p:nvSpPr>
          <p:cNvPr id="36"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3"/>
            <a:ext cx="3069390"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0"/>
            <a:ext cx="3069390"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1" y="-16"/>
            <a:ext cx="3051500" cy="4800292"/>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6"/>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lemento grafico 4">
            <a:extLst>
              <a:ext uri="{FF2B5EF4-FFF2-40B4-BE49-F238E27FC236}">
                <a16:creationId xmlns:a16="http://schemas.microsoft.com/office/drawing/2014/main" id="{D6CE5DFC-7094-0530-78C0-054C597831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7332" y="3791127"/>
            <a:ext cx="2328642" cy="1768937"/>
          </a:xfrm>
          <a:prstGeom prst="rect">
            <a:avLst/>
          </a:prstGeom>
        </p:spPr>
      </p:pic>
      <p:pic>
        <p:nvPicPr>
          <p:cNvPr id="3" name="Immagine 2" descr="Immagine che contiene testo, Carattere, schermata, Elementi grafici&#10;&#10;Il contenuto generato dall'IA potrebbe non essere corretto.">
            <a:extLst>
              <a:ext uri="{FF2B5EF4-FFF2-40B4-BE49-F238E27FC236}">
                <a16:creationId xmlns:a16="http://schemas.microsoft.com/office/drawing/2014/main" id="{DDC6D42B-B3B8-AD4B-A55E-B3C8A230C52E}"/>
              </a:ext>
            </a:extLst>
          </p:cNvPr>
          <p:cNvPicPr>
            <a:picLocks noChangeAspect="1"/>
          </p:cNvPicPr>
          <p:nvPr/>
        </p:nvPicPr>
        <p:blipFill>
          <a:blip r:embed="rId4"/>
          <a:stretch>
            <a:fillRect/>
          </a:stretch>
        </p:blipFill>
        <p:spPr>
          <a:xfrm>
            <a:off x="6296027" y="4365744"/>
            <a:ext cx="2282177" cy="514746"/>
          </a:xfrm>
          <a:prstGeom prst="rect">
            <a:avLst/>
          </a:prstGeom>
        </p:spPr>
      </p:pic>
      <p:sp>
        <p:nvSpPr>
          <p:cNvPr id="4" name="Titolo 1">
            <a:extLst>
              <a:ext uri="{FF2B5EF4-FFF2-40B4-BE49-F238E27FC236}">
                <a16:creationId xmlns:a16="http://schemas.microsoft.com/office/drawing/2014/main" id="{FA6E8768-C3E9-B902-DDB1-12C655C226A1}"/>
              </a:ext>
            </a:extLst>
          </p:cNvPr>
          <p:cNvSpPr>
            <a:spLocks noGrp="1"/>
          </p:cNvSpPr>
          <p:nvPr>
            <p:ph type="title"/>
          </p:nvPr>
        </p:nvSpPr>
        <p:spPr>
          <a:xfrm>
            <a:off x="6229718" y="595434"/>
            <a:ext cx="2777065" cy="2971109"/>
          </a:xfrm>
        </p:spPr>
        <p:txBody>
          <a:bodyPr anchor="b">
            <a:normAutofit/>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 Disposizioni e deleghe al Governo in materia di intelligenza artificiale»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Legge 23 settembre 2025, n. 132</a:t>
            </a:r>
            <a:br>
              <a:rPr lang="it-IT" sz="1200" b="1">
                <a:solidFill>
                  <a:srgbClr val="002E94"/>
                </a:solidFill>
                <a:latin typeface="Poppins" panose="00000500000000000000" pitchFamily="2" charset="0"/>
                <a:cs typeface="Poppins" panose="00000500000000000000" pitchFamily="2" charset="0"/>
              </a:rPr>
            </a:br>
            <a:r>
              <a:rPr lang="it-IT" sz="1100" b="1">
                <a:solidFill>
                  <a:schemeClr val="bg1"/>
                </a:solidFill>
                <a:latin typeface="Poppins" panose="00000500000000000000" pitchFamily="2" charset="0"/>
                <a:cs typeface="Poppins" panose="00000500000000000000" pitchFamily="2" charset="0"/>
              </a:rPr>
              <a:t>Entrata in vigore del provvedimento: 10/10/2025</a:t>
            </a:r>
            <a:endParaRPr lang="it-IT" sz="1100">
              <a:solidFill>
                <a:schemeClr val="bg1"/>
              </a:solidFill>
            </a:endParaRPr>
          </a:p>
        </p:txBody>
      </p:sp>
    </p:spTree>
    <p:extLst>
      <p:ext uri="{BB962C8B-B14F-4D97-AF65-F5344CB8AC3E}">
        <p14:creationId xmlns:p14="http://schemas.microsoft.com/office/powerpoint/2010/main" val="196862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F9F27-AD89-8F66-9F91-70340157B24D}"/>
            </a:ext>
          </a:extLst>
        </p:cNvPr>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5C0F2E32-79A9-0325-5A59-5694C1908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Segnaposto contenuto 2">
            <a:extLst>
              <a:ext uri="{FF2B5EF4-FFF2-40B4-BE49-F238E27FC236}">
                <a16:creationId xmlns:a16="http://schemas.microsoft.com/office/drawing/2014/main" id="{0A1ECA31-28D8-8099-4807-EB5D57CB602E}"/>
              </a:ext>
            </a:extLst>
          </p:cNvPr>
          <p:cNvSpPr>
            <a:spLocks noGrp="1"/>
          </p:cNvSpPr>
          <p:nvPr>
            <p:ph idx="1"/>
          </p:nvPr>
        </p:nvSpPr>
        <p:spPr>
          <a:xfrm>
            <a:off x="342899" y="1106904"/>
            <a:ext cx="5679548" cy="3258839"/>
          </a:xfrm>
        </p:spPr>
        <p:txBody>
          <a:bodyPr anchor="t">
            <a:normAutofit fontScale="92500" lnSpcReduction="10000"/>
          </a:bodyPr>
          <a:lstStyle/>
          <a:p>
            <a:pPr marL="0" indent="0" algn="just">
              <a:buNone/>
              <a:defRPr/>
            </a:pPr>
            <a:r>
              <a:rPr lang="it-IT" sz="2500" b="1">
                <a:solidFill>
                  <a:schemeClr val="accent1">
                    <a:lumMod val="75000"/>
                  </a:schemeClr>
                </a:solidFill>
                <a:latin typeface="Poppins"/>
                <a:cs typeface="Poppins"/>
              </a:rPr>
              <a:t>Articolo 20 - Autorità nazionali per l'intelligenza artificiale</a:t>
            </a:r>
          </a:p>
          <a:p>
            <a:pPr marL="0" indent="0" algn="just">
              <a:buNone/>
              <a:defRPr/>
            </a:pPr>
            <a:endParaRPr lang="it-IT" sz="3300" b="1">
              <a:solidFill>
                <a:schemeClr val="accent1">
                  <a:lumMod val="75000"/>
                </a:schemeClr>
              </a:solidFill>
              <a:latin typeface="Poppins"/>
              <a:cs typeface="Poppins"/>
            </a:endParaRPr>
          </a:p>
          <a:p>
            <a:pPr marL="0" indent="0" algn="just">
              <a:defRPr/>
            </a:pPr>
            <a:r>
              <a:rPr lang="it-IT" sz="1300" i="1">
                <a:latin typeface="Poppins"/>
                <a:cs typeface="Poppins"/>
              </a:rPr>
              <a:t>a)…….</a:t>
            </a:r>
          </a:p>
          <a:p>
            <a:pPr marL="0" indent="0" algn="just">
              <a:defRPr/>
            </a:pPr>
            <a:r>
              <a:rPr lang="it-IT" sz="1300" i="1">
                <a:latin typeface="Poppins"/>
                <a:cs typeface="Poppins"/>
              </a:rPr>
              <a:t>b)</a:t>
            </a:r>
            <a:r>
              <a:rPr lang="it-IT" sz="1700" i="1">
                <a:latin typeface="Poppins"/>
                <a:cs typeface="Poppins"/>
              </a:rPr>
              <a:t>	</a:t>
            </a:r>
            <a:r>
              <a:rPr lang="it-IT" sz="1400" b="1" i="1">
                <a:latin typeface="Poppins"/>
                <a:cs typeface="Poppins"/>
              </a:rPr>
              <a:t>l'AgID e l'ACN, ciascuna per quanto di rispettiva competenza, assicurano l'istituzione e la gestione congiunta di spazi di sperimentazione finalizzati alla realizzazione di sistemi di intelligenza artificiale conformi alla normativa nazionale e dell'Unione europea, sentiti (…. ………. ) e il Ministero della giustizia per i modelli e i sistemi di intelligenza artificiale applicabili all'attività giudiziaria.</a:t>
            </a:r>
          </a:p>
          <a:p>
            <a:pPr marL="0" indent="0" algn="just">
              <a:defRPr/>
            </a:pPr>
            <a:endParaRPr lang="it-IT" sz="1400" b="1" i="1">
              <a:latin typeface="Poppins"/>
              <a:cs typeface="Poppins"/>
            </a:endParaRPr>
          </a:p>
          <a:p>
            <a:pPr marL="0" indent="0" algn="just">
              <a:defRPr/>
            </a:pPr>
            <a:r>
              <a:rPr lang="it-IT" sz="1700" i="1">
                <a:latin typeface="Poppins"/>
                <a:cs typeface="Poppins"/>
              </a:rPr>
              <a:t>(…)</a:t>
            </a:r>
          </a:p>
          <a:p>
            <a:endParaRPr lang="it-IT" sz="1500"/>
          </a:p>
        </p:txBody>
      </p:sp>
      <p:sp>
        <p:nvSpPr>
          <p:cNvPr id="36" name="Rectangle 26">
            <a:extLst>
              <a:ext uri="{FF2B5EF4-FFF2-40B4-BE49-F238E27FC236}">
                <a16:creationId xmlns:a16="http://schemas.microsoft.com/office/drawing/2014/main" id="{2DB9BEC2-344C-5620-0102-213F919DE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3"/>
            <a:ext cx="3069390"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8">
            <a:extLst>
              <a:ext uri="{FF2B5EF4-FFF2-40B4-BE49-F238E27FC236}">
                <a16:creationId xmlns:a16="http://schemas.microsoft.com/office/drawing/2014/main" id="{126356BB-3EEA-FE6B-9D1D-DA94B229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0"/>
            <a:ext cx="3069390"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0">
            <a:extLst>
              <a:ext uri="{FF2B5EF4-FFF2-40B4-BE49-F238E27FC236}">
                <a16:creationId xmlns:a16="http://schemas.microsoft.com/office/drawing/2014/main" id="{2C550466-A765-3B70-98B6-5EE26C292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1" y="-16"/>
            <a:ext cx="3051500" cy="4800292"/>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63FBC06-31BE-C2A8-EB81-F8553BDA7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500" y="-6"/>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lemento grafico 4">
            <a:extLst>
              <a:ext uri="{FF2B5EF4-FFF2-40B4-BE49-F238E27FC236}">
                <a16:creationId xmlns:a16="http://schemas.microsoft.com/office/drawing/2014/main" id="{B1C5E940-F3EA-0DCB-81FE-63BC599F31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7332" y="3791127"/>
            <a:ext cx="2328642" cy="1768937"/>
          </a:xfrm>
          <a:prstGeom prst="rect">
            <a:avLst/>
          </a:prstGeom>
        </p:spPr>
      </p:pic>
      <p:pic>
        <p:nvPicPr>
          <p:cNvPr id="3" name="Immagine 2" descr="Immagine che contiene testo, Carattere, schermata, Elementi grafici&#10;&#10;Il contenuto generato dall'IA potrebbe non essere corretto.">
            <a:extLst>
              <a:ext uri="{FF2B5EF4-FFF2-40B4-BE49-F238E27FC236}">
                <a16:creationId xmlns:a16="http://schemas.microsoft.com/office/drawing/2014/main" id="{FC92D87F-AFF1-C462-BFDC-90D80E7C789F}"/>
              </a:ext>
            </a:extLst>
          </p:cNvPr>
          <p:cNvPicPr>
            <a:picLocks noChangeAspect="1"/>
          </p:cNvPicPr>
          <p:nvPr/>
        </p:nvPicPr>
        <p:blipFill>
          <a:blip r:embed="rId4"/>
          <a:stretch>
            <a:fillRect/>
          </a:stretch>
        </p:blipFill>
        <p:spPr>
          <a:xfrm>
            <a:off x="6296027" y="4365744"/>
            <a:ext cx="2282177" cy="514746"/>
          </a:xfrm>
          <a:prstGeom prst="rect">
            <a:avLst/>
          </a:prstGeom>
        </p:spPr>
      </p:pic>
      <p:sp>
        <p:nvSpPr>
          <p:cNvPr id="4" name="Titolo 1">
            <a:extLst>
              <a:ext uri="{FF2B5EF4-FFF2-40B4-BE49-F238E27FC236}">
                <a16:creationId xmlns:a16="http://schemas.microsoft.com/office/drawing/2014/main" id="{933271BB-339C-5E9F-08C0-0BAF1A57C74D}"/>
              </a:ext>
            </a:extLst>
          </p:cNvPr>
          <p:cNvSpPr>
            <a:spLocks noGrp="1"/>
          </p:cNvSpPr>
          <p:nvPr>
            <p:ph type="title"/>
          </p:nvPr>
        </p:nvSpPr>
        <p:spPr>
          <a:xfrm>
            <a:off x="6229718" y="595434"/>
            <a:ext cx="2777065" cy="2971109"/>
          </a:xfrm>
        </p:spPr>
        <p:txBody>
          <a:bodyPr anchor="b">
            <a:normAutofit/>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 Disposizioni e deleghe al Governo in materia di intelligenza artificiale»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Legge 23 settembre 2025, n. 132</a:t>
            </a:r>
            <a:br>
              <a:rPr lang="it-IT" sz="1200" b="1">
                <a:solidFill>
                  <a:srgbClr val="002E94"/>
                </a:solidFill>
                <a:latin typeface="Poppins" panose="00000500000000000000" pitchFamily="2" charset="0"/>
                <a:cs typeface="Poppins" panose="00000500000000000000" pitchFamily="2" charset="0"/>
              </a:rPr>
            </a:br>
            <a:r>
              <a:rPr lang="it-IT" sz="1100" b="1">
                <a:solidFill>
                  <a:schemeClr val="bg1"/>
                </a:solidFill>
                <a:latin typeface="Poppins" panose="00000500000000000000" pitchFamily="2" charset="0"/>
                <a:cs typeface="Poppins" panose="00000500000000000000" pitchFamily="2" charset="0"/>
              </a:rPr>
              <a:t>Entrata in vigore del provvedimento: 10/10/2025</a:t>
            </a:r>
            <a:endParaRPr lang="it-IT" sz="1100">
              <a:solidFill>
                <a:schemeClr val="bg1"/>
              </a:solidFill>
            </a:endParaRPr>
          </a:p>
        </p:txBody>
      </p:sp>
    </p:spTree>
    <p:extLst>
      <p:ext uri="{BB962C8B-B14F-4D97-AF65-F5344CB8AC3E}">
        <p14:creationId xmlns:p14="http://schemas.microsoft.com/office/powerpoint/2010/main" val="185760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6"/>
            <a:ext cx="1876484"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Segnaposto contenuto 2">
            <a:extLst>
              <a:ext uri="{FF2B5EF4-FFF2-40B4-BE49-F238E27FC236}">
                <a16:creationId xmlns:a16="http://schemas.microsoft.com/office/drawing/2014/main" id="{93116466-901F-7452-A5EB-159089846F66}"/>
              </a:ext>
            </a:extLst>
          </p:cNvPr>
          <p:cNvSpPr>
            <a:spLocks noGrp="1"/>
          </p:cNvSpPr>
          <p:nvPr>
            <p:ph idx="1"/>
          </p:nvPr>
        </p:nvSpPr>
        <p:spPr>
          <a:xfrm>
            <a:off x="3609474" y="383540"/>
            <a:ext cx="4831180" cy="4376420"/>
          </a:xfrm>
        </p:spPr>
        <p:txBody>
          <a:bodyPr anchor="ctr">
            <a:normAutofit/>
          </a:bodyPr>
          <a:lstStyle/>
          <a:p>
            <a:pPr marL="0" indent="0" algn="just">
              <a:buNone/>
              <a:defRPr/>
            </a:pPr>
            <a:r>
              <a:rPr lang="it-IT" sz="1900" b="1">
                <a:solidFill>
                  <a:schemeClr val="accent1">
                    <a:lumMod val="75000"/>
                  </a:schemeClr>
                </a:solidFill>
                <a:latin typeface="Poppins"/>
                <a:cs typeface="Poppins"/>
              </a:rPr>
              <a:t>Art. 20. (Autorità nazionali per l’intelligenza artificiale)</a:t>
            </a:r>
            <a:endParaRPr lang="it-IT" sz="1900" i="1">
              <a:solidFill>
                <a:schemeClr val="accent1">
                  <a:lumMod val="75000"/>
                </a:schemeClr>
              </a:solidFill>
              <a:latin typeface="Poppins" panose="00000500000000000000" pitchFamily="2" charset="0"/>
              <a:cs typeface="Poppins" panose="00000500000000000000" pitchFamily="2" charset="0"/>
            </a:endParaRPr>
          </a:p>
          <a:p>
            <a:pPr marL="228604" indent="-228604" algn="just">
              <a:buAutoNum type="arabicPeriod"/>
              <a:defRPr/>
            </a:pPr>
            <a:r>
              <a:rPr lang="it-IT" sz="1200">
                <a:latin typeface="Poppins" panose="00000500000000000000" pitchFamily="2" charset="0"/>
                <a:cs typeface="Poppins" panose="00000500000000000000" pitchFamily="2" charset="0"/>
              </a:rPr>
              <a:t>Al fine di garantire l’applicazione e l’attuazione della normativa nazionale e dell’Unione europea in materia di intelligenza artificiale, </a:t>
            </a:r>
            <a:r>
              <a:rPr lang="it-IT" sz="1200" b="1">
                <a:latin typeface="Poppins" panose="00000500000000000000" pitchFamily="2" charset="0"/>
                <a:cs typeface="Poppins" panose="00000500000000000000" pitchFamily="2" charset="0"/>
              </a:rPr>
              <a:t>l’Agenzia per l’Italia digitale (AgID) e l’Agenzia per la cybersicurezza nazionale (ACN) sono designate quali Autorità nazionali per l’intelligenza artificiale </a:t>
            </a:r>
            <a:r>
              <a:rPr lang="it-IT" sz="1200">
                <a:latin typeface="Poppins" panose="00000500000000000000" pitchFamily="2" charset="0"/>
                <a:cs typeface="Poppins" panose="00000500000000000000" pitchFamily="2" charset="0"/>
              </a:rPr>
              <a:t>(…)</a:t>
            </a:r>
          </a:p>
          <a:p>
            <a:pPr algn="just">
              <a:defRPr/>
            </a:pPr>
            <a:r>
              <a:rPr lang="it-IT" sz="1200" b="1">
                <a:latin typeface="Poppins" panose="00000500000000000000" pitchFamily="2" charset="0"/>
                <a:cs typeface="Poppins" panose="00000500000000000000" pitchFamily="2" charset="0"/>
              </a:rPr>
              <a:t>l’AgID</a:t>
            </a:r>
            <a:r>
              <a:rPr lang="it-IT" sz="1200">
                <a:latin typeface="Poppins" panose="00000500000000000000" pitchFamily="2" charset="0"/>
                <a:cs typeface="Poppins" panose="00000500000000000000" pitchFamily="2" charset="0"/>
              </a:rPr>
              <a:t> è responsabile di promuovere l’innovazione e lo sviluppo dell’intelligenza artificiale</a:t>
            </a:r>
          </a:p>
          <a:p>
            <a:pPr algn="just">
              <a:defRPr/>
            </a:pPr>
            <a:r>
              <a:rPr lang="it-IT" sz="1200" b="1">
                <a:latin typeface="Poppins" panose="00000500000000000000" pitchFamily="2" charset="0"/>
                <a:cs typeface="Poppins" panose="00000500000000000000" pitchFamily="2" charset="0"/>
              </a:rPr>
              <a:t>l’ACN</a:t>
            </a:r>
            <a:r>
              <a:rPr lang="it-IT" sz="1200">
                <a:latin typeface="Poppins" panose="00000500000000000000" pitchFamily="2" charset="0"/>
                <a:cs typeface="Poppins" panose="00000500000000000000" pitchFamily="2" charset="0"/>
              </a:rPr>
              <a:t> ,anche ai fini di assicurare la tutela della cybersicurezza, è responsabile per la vigilanza, ivi incluse le attività ispettive e sanzionatorie, dei sistemi di intelligenza artificiale</a:t>
            </a:r>
          </a:p>
          <a:p>
            <a:endParaRPr lang="it-IT" sz="1500"/>
          </a:p>
        </p:txBody>
      </p:sp>
      <p:pic>
        <p:nvPicPr>
          <p:cNvPr id="4" name="Elemento grafico 3">
            <a:extLst>
              <a:ext uri="{FF2B5EF4-FFF2-40B4-BE49-F238E27FC236}">
                <a16:creationId xmlns:a16="http://schemas.microsoft.com/office/drawing/2014/main" id="{C5996DD9-BD75-4CD0-48FA-D0BBBD4F4AD9}"/>
              </a:ext>
            </a:extLst>
          </p:cNvPr>
          <p:cNvPicPr>
            <a:picLocks noChangeAspect="1"/>
          </p:cNvPicPr>
          <p:nvPr/>
        </p:nvPicPr>
        <p:blipFill>
          <a:blip r:embed="rId2">
            <a:extLst>
              <a:ext uri="{96DAC541-7B7A-43D3-8B79-37D633B846F1}">
                <asvg:svgBlip xmlns:asvg="http://schemas.microsoft.com/office/drawing/2016/SVG/main" r:embed="rId3"/>
              </a:ext>
            </a:extLst>
          </a:blip>
          <a:srcRect t="30997" b="27956"/>
          <a:stretch/>
        </p:blipFill>
        <p:spPr>
          <a:xfrm>
            <a:off x="6862111" y="4296678"/>
            <a:ext cx="2368688" cy="738583"/>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86646543-A0B3-8F5E-EFD1-333C95D82014}"/>
              </a:ext>
            </a:extLst>
          </p:cNvPr>
          <p:cNvPicPr>
            <a:picLocks noChangeAspect="1"/>
          </p:cNvPicPr>
          <p:nvPr/>
        </p:nvPicPr>
        <p:blipFill>
          <a:blip r:embed="rId4"/>
          <a:stretch>
            <a:fillRect/>
          </a:stretch>
        </p:blipFill>
        <p:spPr>
          <a:xfrm>
            <a:off x="330951" y="4296678"/>
            <a:ext cx="2366460" cy="533756"/>
          </a:xfrm>
          <a:prstGeom prst="rect">
            <a:avLst/>
          </a:prstGeom>
        </p:spPr>
      </p:pic>
      <p:sp>
        <p:nvSpPr>
          <p:cNvPr id="8" name="Titolo 1">
            <a:extLst>
              <a:ext uri="{FF2B5EF4-FFF2-40B4-BE49-F238E27FC236}">
                <a16:creationId xmlns:a16="http://schemas.microsoft.com/office/drawing/2014/main" id="{2BCF77A4-00A6-47B3-5BED-51EB1FD7DD0D}"/>
              </a:ext>
            </a:extLst>
          </p:cNvPr>
          <p:cNvSpPr>
            <a:spLocks noGrp="1"/>
          </p:cNvSpPr>
          <p:nvPr>
            <p:ph type="title"/>
          </p:nvPr>
        </p:nvSpPr>
        <p:spPr>
          <a:xfrm>
            <a:off x="59288" y="423764"/>
            <a:ext cx="2777065" cy="2971109"/>
          </a:xfrm>
        </p:spPr>
        <p:txBody>
          <a:bodyPr anchor="b">
            <a:normAutofit/>
          </a:bodyPr>
          <a:lstStyle/>
          <a:p>
            <a:pPr defTabSz="914411">
              <a:lnSpc>
                <a:spcPct val="100000"/>
              </a:lnSpc>
              <a:spcBef>
                <a:spcPts val="0"/>
              </a:spcBef>
              <a:defRPr/>
            </a:pPr>
            <a:r>
              <a:rPr lang="it-IT" sz="2000" b="1">
                <a:solidFill>
                  <a:schemeClr val="bg1"/>
                </a:solidFill>
                <a:latin typeface="Poppins" panose="00000500000000000000" pitchFamily="2" charset="0"/>
                <a:cs typeface="Poppins" panose="00000500000000000000" pitchFamily="2" charset="0"/>
              </a:rPr>
              <a:t>« Disposizioni e deleghe al Governo in materia di intelligenza artificiale»</a:t>
            </a:r>
            <a:br>
              <a:rPr lang="it-IT" sz="2000" b="1">
                <a:solidFill>
                  <a:schemeClr val="bg1"/>
                </a:solidFill>
                <a:latin typeface="Poppins" panose="00000500000000000000" pitchFamily="2" charset="0"/>
                <a:cs typeface="Poppins" panose="00000500000000000000" pitchFamily="2" charset="0"/>
              </a:rPr>
            </a:br>
            <a:r>
              <a:rPr lang="it-IT" sz="2000" b="1">
                <a:solidFill>
                  <a:schemeClr val="bg1"/>
                </a:solidFill>
                <a:latin typeface="Poppins" panose="00000500000000000000" pitchFamily="2" charset="0"/>
                <a:cs typeface="Poppins" panose="00000500000000000000" pitchFamily="2" charset="0"/>
              </a:rPr>
              <a:t>Legge 23 settembre 2025, n. 132</a:t>
            </a:r>
            <a:br>
              <a:rPr lang="it-IT" sz="1200" b="1">
                <a:solidFill>
                  <a:srgbClr val="002E94"/>
                </a:solidFill>
                <a:latin typeface="Poppins" panose="00000500000000000000" pitchFamily="2" charset="0"/>
                <a:cs typeface="Poppins" panose="00000500000000000000" pitchFamily="2" charset="0"/>
              </a:rPr>
            </a:br>
            <a:r>
              <a:rPr lang="it-IT" sz="1100" b="1">
                <a:solidFill>
                  <a:schemeClr val="bg1"/>
                </a:solidFill>
                <a:latin typeface="Poppins" panose="00000500000000000000" pitchFamily="2" charset="0"/>
                <a:cs typeface="Poppins" panose="00000500000000000000" pitchFamily="2" charset="0"/>
              </a:rPr>
              <a:t>Entrata in vigore del provvedimento: 10/10/2025</a:t>
            </a:r>
            <a:endParaRPr lang="it-IT" sz="1100">
              <a:solidFill>
                <a:schemeClr val="bg1"/>
              </a:solidFill>
            </a:endParaRPr>
          </a:p>
        </p:txBody>
      </p:sp>
    </p:spTree>
    <p:extLst>
      <p:ext uri="{BB962C8B-B14F-4D97-AF65-F5344CB8AC3E}">
        <p14:creationId xmlns:p14="http://schemas.microsoft.com/office/powerpoint/2010/main" val="1002157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B0123-5922-B001-67F8-58AD07377D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4C26C2-F8B4-36C9-6AE5-2A74C19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051C6D-B866-E6D8-D1BB-64F962809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7E40242-05C4-4449-8357-6285FF02E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ECCF30D-9958-DAE6-B555-C14FA1EEA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3984355-620F-172F-57DE-31227CD2F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A124DC1-DDC2-221D-4FA8-1F7CBC6D2694}"/>
              </a:ext>
            </a:extLst>
          </p:cNvPr>
          <p:cNvSpPr>
            <a:spLocks noGrp="1"/>
          </p:cNvSpPr>
          <p:nvPr>
            <p:ph type="title"/>
          </p:nvPr>
        </p:nvSpPr>
        <p:spPr>
          <a:xfrm>
            <a:off x="1028700" y="220904"/>
            <a:ext cx="7421963" cy="775252"/>
          </a:xfrm>
        </p:spPr>
        <p:txBody>
          <a:bodyPr>
            <a:normAutofit fontScale="90000"/>
          </a:bodyPr>
          <a:lstStyle/>
          <a:p>
            <a:r>
              <a:rPr lang="it-IT" sz="2800" b="1">
                <a:solidFill>
                  <a:schemeClr val="bg1"/>
                </a:solidFill>
                <a:latin typeface="Poppins"/>
              </a:rPr>
              <a:t>Sviluppo di sistemi di AI funzionali alla ricerca del precedente giurisprudenziale</a:t>
            </a:r>
          </a:p>
        </p:txBody>
      </p:sp>
      <p:sp>
        <p:nvSpPr>
          <p:cNvPr id="3" name="Segnaposto contenuto 2">
            <a:extLst>
              <a:ext uri="{FF2B5EF4-FFF2-40B4-BE49-F238E27FC236}">
                <a16:creationId xmlns:a16="http://schemas.microsoft.com/office/drawing/2014/main" id="{05D164EA-DD7E-A026-0222-1E33D8A423A2}"/>
              </a:ext>
            </a:extLst>
          </p:cNvPr>
          <p:cNvSpPr>
            <a:spLocks noGrp="1"/>
          </p:cNvSpPr>
          <p:nvPr>
            <p:ph idx="1"/>
          </p:nvPr>
        </p:nvSpPr>
        <p:spPr>
          <a:xfrm>
            <a:off x="1028701" y="1413959"/>
            <a:ext cx="7293022" cy="2707904"/>
          </a:xfrm>
        </p:spPr>
        <p:txBody>
          <a:bodyPr anchor="ctr">
            <a:normAutofit/>
          </a:bodyPr>
          <a:lstStyle/>
          <a:p>
            <a:pPr marL="0" indent="0" algn="just">
              <a:buNone/>
            </a:pPr>
            <a:r>
              <a:rPr lang="it-IT" sz="2000"/>
              <a:t>La pseudonimizzazione di sentenze/provvedimenti e la loro classificazione  sono considerate attività amministrative puramente accessorie che non incidono sull'effettiva amministrazione della giustizia nei singoli casi.</a:t>
            </a:r>
          </a:p>
          <a:p>
            <a:pPr marL="0" indent="0" algn="just">
              <a:buNone/>
            </a:pPr>
            <a:r>
              <a:rPr lang="it-IT" sz="2000"/>
              <a:t>L’utilizzo dei sistemi di IA funzionale alla conoscenza del precedente giurisdizionale non si considera attività ad alto rischio </a:t>
            </a:r>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436AE275-C069-65D1-603F-1DD357C52DE9}"/>
              </a:ext>
            </a:extLst>
          </p:cNvPr>
          <p:cNvPicPr>
            <a:picLocks noChangeAspect="1"/>
          </p:cNvPicPr>
          <p:nvPr/>
        </p:nvPicPr>
        <p:blipFill>
          <a:blip r:embed="rId2"/>
          <a:stretch>
            <a:fillRect/>
          </a:stretch>
        </p:blipFill>
        <p:spPr>
          <a:xfrm>
            <a:off x="249162" y="4323782"/>
            <a:ext cx="2368688" cy="534258"/>
          </a:xfrm>
          <a:prstGeom prst="rect">
            <a:avLst/>
          </a:prstGeom>
        </p:spPr>
      </p:pic>
      <p:pic>
        <p:nvPicPr>
          <p:cNvPr id="5" name="Elemento grafico 4">
            <a:extLst>
              <a:ext uri="{FF2B5EF4-FFF2-40B4-BE49-F238E27FC236}">
                <a16:creationId xmlns:a16="http://schemas.microsoft.com/office/drawing/2014/main" id="{D6306067-C506-4997-1650-13612E17E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611" y="3706442"/>
            <a:ext cx="2328642" cy="1768937"/>
          </a:xfrm>
          <a:prstGeom prst="rect">
            <a:avLst/>
          </a:prstGeom>
        </p:spPr>
      </p:pic>
    </p:spTree>
    <p:extLst>
      <p:ext uri="{BB962C8B-B14F-4D97-AF65-F5344CB8AC3E}">
        <p14:creationId xmlns:p14="http://schemas.microsoft.com/office/powerpoint/2010/main" val="111067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48815A-D257-11EE-DB97-E7E2DF032D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9E66B1-BDC8-192B-DC3A-2B62DF1F3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9AEAEE2-5045-FDA4-683C-C52CAA36A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1958ECE-17C5-9E33-4E54-531329089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DBE400C-DDAC-1E73-02A7-B39A18C74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1EEE1CD-2E38-90A4-C0F5-8909636A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912F2A2-FC50-6FAB-2689-338AFFAC8869}"/>
              </a:ext>
            </a:extLst>
          </p:cNvPr>
          <p:cNvSpPr>
            <a:spLocks noGrp="1"/>
          </p:cNvSpPr>
          <p:nvPr>
            <p:ph type="title"/>
          </p:nvPr>
        </p:nvSpPr>
        <p:spPr>
          <a:xfrm>
            <a:off x="1028700" y="220904"/>
            <a:ext cx="7421963" cy="775252"/>
          </a:xfrm>
        </p:spPr>
        <p:txBody>
          <a:bodyPr>
            <a:normAutofit fontScale="90000"/>
          </a:bodyPr>
          <a:lstStyle/>
          <a:p>
            <a:r>
              <a:rPr lang="it-IT" sz="2800" b="1">
                <a:solidFill>
                  <a:schemeClr val="bg1"/>
                </a:solidFill>
                <a:latin typeface="Poppins"/>
              </a:rPr>
              <a:t>Sviluppo di sistemi di AI funzionali alla ricerca del precedente giurisprudenziale</a:t>
            </a:r>
          </a:p>
        </p:txBody>
      </p:sp>
      <p:sp>
        <p:nvSpPr>
          <p:cNvPr id="3" name="Segnaposto contenuto 2">
            <a:extLst>
              <a:ext uri="{FF2B5EF4-FFF2-40B4-BE49-F238E27FC236}">
                <a16:creationId xmlns:a16="http://schemas.microsoft.com/office/drawing/2014/main" id="{0F9571B6-2ACA-275A-9728-6A2486242792}"/>
              </a:ext>
            </a:extLst>
          </p:cNvPr>
          <p:cNvSpPr>
            <a:spLocks noGrp="1"/>
          </p:cNvSpPr>
          <p:nvPr>
            <p:ph idx="1"/>
          </p:nvPr>
        </p:nvSpPr>
        <p:spPr>
          <a:xfrm>
            <a:off x="933491" y="1193056"/>
            <a:ext cx="7612379" cy="3249481"/>
          </a:xfrm>
        </p:spPr>
        <p:txBody>
          <a:bodyPr anchor="ctr">
            <a:normAutofit lnSpcReduction="10000"/>
          </a:bodyPr>
          <a:lstStyle/>
          <a:p>
            <a:pPr algn="just"/>
            <a:r>
              <a:rPr lang="it-IT" sz="2000" b="1" dirty="0"/>
              <a:t>Soluzioni tecniche</a:t>
            </a:r>
          </a:p>
          <a:p>
            <a:pPr marL="0" indent="0" algn="just">
              <a:buNone/>
            </a:pPr>
            <a:r>
              <a:rPr lang="it-IT" dirty="0"/>
              <a:t>Applicazione di algoritmi di Large Language Model (LLM) basati su una architettura RAG e lo sviluppo di ricerca semantica applicati alla fonte documentale delle sentenze tributarie presenti in banca dati</a:t>
            </a:r>
          </a:p>
          <a:p>
            <a:pPr marL="0" indent="0" algn="just">
              <a:buNone/>
            </a:pPr>
            <a:r>
              <a:rPr lang="it-IT" dirty="0"/>
              <a:t>(</a:t>
            </a:r>
            <a:r>
              <a:rPr lang="it-IT" b="1" dirty="0"/>
              <a:t>CHATBOT</a:t>
            </a:r>
            <a:r>
              <a:rPr lang="it-IT" dirty="0"/>
              <a:t>)</a:t>
            </a:r>
          </a:p>
          <a:p>
            <a:pPr algn="just"/>
            <a:r>
              <a:rPr lang="it-IT" sz="2000" b="1" dirty="0"/>
              <a:t>Tracciabilità e la verificabilità dei risultati</a:t>
            </a:r>
          </a:p>
          <a:p>
            <a:pPr marL="0" indent="0" algn="just">
              <a:buNone/>
            </a:pPr>
            <a:r>
              <a:rPr lang="it-IT" sz="2000" dirty="0"/>
              <a:t>Le diverse soluzioni proposte dall’applicazione devono essere soggette a elementi di valutazione (Ranking), ossia di congruità, rispetto al quesito posto al fine di garantire la tracciabilità e la verificabilità dei risultati da parte dell’utente</a:t>
            </a:r>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DAA664CF-92FC-B45B-B773-6677A3AE3082}"/>
              </a:ext>
            </a:extLst>
          </p:cNvPr>
          <p:cNvPicPr>
            <a:picLocks noChangeAspect="1"/>
          </p:cNvPicPr>
          <p:nvPr/>
        </p:nvPicPr>
        <p:blipFill>
          <a:blip r:embed="rId2"/>
          <a:stretch>
            <a:fillRect/>
          </a:stretch>
        </p:blipFill>
        <p:spPr>
          <a:xfrm>
            <a:off x="249162" y="4323782"/>
            <a:ext cx="2368688" cy="534258"/>
          </a:xfrm>
          <a:prstGeom prst="rect">
            <a:avLst/>
          </a:prstGeom>
        </p:spPr>
      </p:pic>
      <p:pic>
        <p:nvPicPr>
          <p:cNvPr id="5" name="Elemento grafico 4">
            <a:extLst>
              <a:ext uri="{FF2B5EF4-FFF2-40B4-BE49-F238E27FC236}">
                <a16:creationId xmlns:a16="http://schemas.microsoft.com/office/drawing/2014/main" id="{739F7734-0C84-9DFA-F57D-09CC4C6DF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611" y="3706442"/>
            <a:ext cx="2328642" cy="1768937"/>
          </a:xfrm>
          <a:prstGeom prst="rect">
            <a:avLst/>
          </a:prstGeom>
        </p:spPr>
      </p:pic>
    </p:spTree>
    <p:extLst>
      <p:ext uri="{BB962C8B-B14F-4D97-AF65-F5344CB8AC3E}">
        <p14:creationId xmlns:p14="http://schemas.microsoft.com/office/powerpoint/2010/main" val="236330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F5D6F4-19F1-FC12-73C5-9B747B14E8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AF5759-2173-3634-65BC-F85A1B8E5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686F9D4-999E-7F51-42F5-94743E90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7C14207-2322-98B9-C269-8D8EEC74D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46086F1-E652-E6F6-EE7A-1783EAF37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2582A6-3BA7-EA39-76DB-C5646EDA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94A38E8-FAEE-29E9-9C8F-676917D1741C}"/>
              </a:ext>
            </a:extLst>
          </p:cNvPr>
          <p:cNvSpPr>
            <a:spLocks noGrp="1"/>
          </p:cNvSpPr>
          <p:nvPr>
            <p:ph type="title"/>
          </p:nvPr>
        </p:nvSpPr>
        <p:spPr>
          <a:xfrm>
            <a:off x="1028700" y="220904"/>
            <a:ext cx="7421963" cy="775252"/>
          </a:xfrm>
        </p:spPr>
        <p:txBody>
          <a:bodyPr>
            <a:normAutofit fontScale="90000"/>
          </a:bodyPr>
          <a:lstStyle/>
          <a:p>
            <a:r>
              <a:rPr lang="it-IT" sz="2800" b="1">
                <a:solidFill>
                  <a:schemeClr val="bg1"/>
                </a:solidFill>
                <a:latin typeface="Poppins"/>
              </a:rPr>
              <a:t>Sviluppo di sistemi di AI funzionali alla ricerca del precedente giurisprudenziale</a:t>
            </a:r>
          </a:p>
        </p:txBody>
      </p:sp>
      <p:sp>
        <p:nvSpPr>
          <p:cNvPr id="3" name="Segnaposto contenuto 2">
            <a:extLst>
              <a:ext uri="{FF2B5EF4-FFF2-40B4-BE49-F238E27FC236}">
                <a16:creationId xmlns:a16="http://schemas.microsoft.com/office/drawing/2014/main" id="{37254484-F1EE-8C91-344C-1FBC4422EF01}"/>
              </a:ext>
            </a:extLst>
          </p:cNvPr>
          <p:cNvSpPr>
            <a:spLocks noGrp="1"/>
          </p:cNvSpPr>
          <p:nvPr>
            <p:ph idx="1"/>
          </p:nvPr>
        </p:nvSpPr>
        <p:spPr>
          <a:xfrm>
            <a:off x="563881" y="1437058"/>
            <a:ext cx="7574280" cy="2707904"/>
          </a:xfrm>
        </p:spPr>
        <p:txBody>
          <a:bodyPr anchor="ctr">
            <a:normAutofit fontScale="92500" lnSpcReduction="20000"/>
          </a:bodyPr>
          <a:lstStyle/>
          <a:p>
            <a:pPr marL="0" indent="0" algn="just">
              <a:buNone/>
            </a:pPr>
            <a:r>
              <a:rPr lang="it-IT" sz="2000" b="1"/>
              <a:t>Modifiche strutturali del formato documento/sentenza</a:t>
            </a:r>
          </a:p>
          <a:p>
            <a:pPr algn="just"/>
            <a:r>
              <a:rPr lang="it-IT" sz="2000"/>
              <a:t>Il superamento del formato word è sicuramente una priorità da perseguire perché consente agli strumenti di AI di compiere operazioni molto più performanti; modelli XML (</a:t>
            </a:r>
            <a:r>
              <a:rPr lang="it-IT" sz="2000" err="1"/>
              <a:t>Extensible</a:t>
            </a:r>
            <a:r>
              <a:rPr lang="it-IT" sz="2000"/>
              <a:t> Markup Language) e XTML (</a:t>
            </a:r>
            <a:r>
              <a:rPr lang="it-IT" sz="2000" err="1"/>
              <a:t>Hypertext</a:t>
            </a:r>
            <a:r>
              <a:rPr lang="it-IT" sz="2000"/>
              <a:t> Markup Language)</a:t>
            </a:r>
          </a:p>
          <a:p>
            <a:pPr algn="just"/>
            <a:r>
              <a:rPr lang="it-IT" sz="2000"/>
              <a:t>Una efficiente classificazione del metadato ossia della sentenza consente di efficientare la ricerca semantica</a:t>
            </a:r>
          </a:p>
          <a:p>
            <a:pPr algn="just"/>
            <a:r>
              <a:rPr lang="it-IT" sz="2000"/>
              <a:t>La presenza di una sintesi del c.d. «principio di diritto» contenuto in ogni sentenza consente di affinare la ricerca per l’individuazione di un precedente giurisprudenziale maggiormente aderente alla richiesta effettuata</a:t>
            </a:r>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D9DE3C97-2013-0AC9-AE2D-DE4F6E6E4F08}"/>
              </a:ext>
            </a:extLst>
          </p:cNvPr>
          <p:cNvPicPr>
            <a:picLocks noChangeAspect="1"/>
          </p:cNvPicPr>
          <p:nvPr/>
        </p:nvPicPr>
        <p:blipFill>
          <a:blip r:embed="rId2"/>
          <a:stretch>
            <a:fillRect/>
          </a:stretch>
        </p:blipFill>
        <p:spPr>
          <a:xfrm>
            <a:off x="249162" y="4323782"/>
            <a:ext cx="2368688" cy="534258"/>
          </a:xfrm>
          <a:prstGeom prst="rect">
            <a:avLst/>
          </a:prstGeom>
        </p:spPr>
      </p:pic>
      <p:pic>
        <p:nvPicPr>
          <p:cNvPr id="5" name="Elemento grafico 4">
            <a:extLst>
              <a:ext uri="{FF2B5EF4-FFF2-40B4-BE49-F238E27FC236}">
                <a16:creationId xmlns:a16="http://schemas.microsoft.com/office/drawing/2014/main" id="{673FB492-E6D4-1B1B-6327-8B2243257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611" y="3706442"/>
            <a:ext cx="2328642" cy="1768937"/>
          </a:xfrm>
          <a:prstGeom prst="rect">
            <a:avLst/>
          </a:prstGeom>
        </p:spPr>
      </p:pic>
    </p:spTree>
    <p:extLst>
      <p:ext uri="{BB962C8B-B14F-4D97-AF65-F5344CB8AC3E}">
        <p14:creationId xmlns:p14="http://schemas.microsoft.com/office/powerpoint/2010/main" val="313479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2D675-B8F9-D821-0DEE-4C06224911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63D4ED-7CB7-2573-A7D6-74DD6FCB3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4D263C0-B375-AD1C-D7A2-FB8C3AAFC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7E6A38-89D1-055F-E3CF-AA16F8DDF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7A58190-41CE-8752-5678-2BB383267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27DF9C5-C705-5418-A5E1-9227BF4D4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0762358-7612-10EC-309D-4524A76DD17C}"/>
              </a:ext>
            </a:extLst>
          </p:cNvPr>
          <p:cNvSpPr>
            <a:spLocks noGrp="1"/>
          </p:cNvSpPr>
          <p:nvPr>
            <p:ph type="title"/>
          </p:nvPr>
        </p:nvSpPr>
        <p:spPr>
          <a:xfrm>
            <a:off x="810021" y="306931"/>
            <a:ext cx="7421963" cy="530732"/>
          </a:xfrm>
        </p:spPr>
        <p:txBody>
          <a:bodyPr>
            <a:normAutofit fontScale="90000"/>
          </a:bodyPr>
          <a:lstStyle/>
          <a:p>
            <a:br>
              <a:rPr lang="it-IT" sz="2800" b="1" dirty="0">
                <a:solidFill>
                  <a:schemeClr val="bg1"/>
                </a:solidFill>
                <a:latin typeface="Poppins"/>
              </a:rPr>
            </a:br>
            <a:r>
              <a:rPr lang="it-IT" sz="2800" b="1" dirty="0">
                <a:solidFill>
                  <a:schemeClr val="bg1"/>
                </a:solidFill>
                <a:latin typeface="Poppins"/>
              </a:rPr>
              <a:t>Riepilogo - Prospettive future</a:t>
            </a:r>
            <a:br>
              <a:rPr lang="it-IT" sz="1200" dirty="0">
                <a:solidFill>
                  <a:srgbClr val="002E94"/>
                </a:solidFill>
                <a:latin typeface="Poppins" panose="00000500000000000000" pitchFamily="2" charset="0"/>
                <a:cs typeface="Poppins" panose="00000500000000000000" pitchFamily="2" charset="0"/>
              </a:rPr>
            </a:br>
            <a:endParaRPr lang="it-IT" sz="3001" dirty="0">
              <a:solidFill>
                <a:srgbClr val="FFFFFF"/>
              </a:solidFill>
            </a:endParaRPr>
          </a:p>
        </p:txBody>
      </p:sp>
      <p:pic>
        <p:nvPicPr>
          <p:cNvPr id="4" name="Immagine 3" descr="Immagine che contiene testo, Carattere, schermata, Elementi grafici&#10;&#10;Il contenuto generato dall'IA potrebbe non essere corretto.">
            <a:extLst>
              <a:ext uri="{FF2B5EF4-FFF2-40B4-BE49-F238E27FC236}">
                <a16:creationId xmlns:a16="http://schemas.microsoft.com/office/drawing/2014/main" id="{05897830-0698-A3E7-8933-F0E687315B42}"/>
              </a:ext>
            </a:extLst>
          </p:cNvPr>
          <p:cNvPicPr>
            <a:picLocks noChangeAspect="1"/>
          </p:cNvPicPr>
          <p:nvPr/>
        </p:nvPicPr>
        <p:blipFill>
          <a:blip r:embed="rId2"/>
          <a:stretch>
            <a:fillRect/>
          </a:stretch>
        </p:blipFill>
        <p:spPr>
          <a:xfrm>
            <a:off x="430730" y="4496948"/>
            <a:ext cx="2323217" cy="524002"/>
          </a:xfrm>
          <a:prstGeom prst="rect">
            <a:avLst/>
          </a:prstGeom>
        </p:spPr>
      </p:pic>
      <p:pic>
        <p:nvPicPr>
          <p:cNvPr id="5" name="Elemento grafico 4">
            <a:extLst>
              <a:ext uri="{FF2B5EF4-FFF2-40B4-BE49-F238E27FC236}">
                <a16:creationId xmlns:a16="http://schemas.microsoft.com/office/drawing/2014/main" id="{74BCCB62-5CCB-B9A2-EA26-AF8B3B165E65}"/>
              </a:ext>
            </a:extLst>
          </p:cNvPr>
          <p:cNvPicPr>
            <a:picLocks noChangeAspect="1"/>
          </p:cNvPicPr>
          <p:nvPr/>
        </p:nvPicPr>
        <p:blipFill>
          <a:blip r:embed="rId3">
            <a:extLst>
              <a:ext uri="{96DAC541-7B7A-43D3-8B79-37D633B846F1}">
                <asvg:svgBlip xmlns:asvg="http://schemas.microsoft.com/office/drawing/2016/SVG/main" r:embed="rId4"/>
              </a:ext>
            </a:extLst>
          </a:blip>
          <a:srcRect t="30997" b="27956"/>
          <a:stretch/>
        </p:blipFill>
        <p:spPr>
          <a:xfrm>
            <a:off x="6758858" y="4420121"/>
            <a:ext cx="2154430" cy="671775"/>
          </a:xfrm>
          <a:prstGeom prst="rect">
            <a:avLst/>
          </a:prstGeom>
        </p:spPr>
      </p:pic>
      <p:sp>
        <p:nvSpPr>
          <p:cNvPr id="3" name="Segnaposto numero diapositiva 2">
            <a:extLst>
              <a:ext uri="{FF2B5EF4-FFF2-40B4-BE49-F238E27FC236}">
                <a16:creationId xmlns:a16="http://schemas.microsoft.com/office/drawing/2014/main" id="{F37E5A28-9676-99FA-7A49-28B33ED8EE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Shape 1">
            <a:extLst>
              <a:ext uri="{FF2B5EF4-FFF2-40B4-BE49-F238E27FC236}">
                <a16:creationId xmlns:a16="http://schemas.microsoft.com/office/drawing/2014/main" id="{5033EF4A-940D-2A30-37F9-AE476218C414}"/>
              </a:ext>
            </a:extLst>
          </p:cNvPr>
          <p:cNvSpPr/>
          <p:nvPr/>
        </p:nvSpPr>
        <p:spPr>
          <a:xfrm>
            <a:off x="473944" y="1458664"/>
            <a:ext cx="1365944" cy="791245"/>
          </a:xfrm>
          <a:prstGeom prst="roundRect">
            <a:avLst>
              <a:gd name="adj" fmla="val 7188"/>
            </a:avLst>
          </a:prstGeom>
          <a:solidFill>
            <a:schemeClr val="accent1">
              <a:lumMod val="75000"/>
            </a:schemeClr>
          </a:solidFill>
          <a:ln w="7620">
            <a:solidFill>
              <a:schemeClr val="accent1">
                <a:lumMod val="60000"/>
                <a:lumOff val="40000"/>
              </a:schemeClr>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 2">
            <a:extLst>
              <a:ext uri="{FF2B5EF4-FFF2-40B4-BE49-F238E27FC236}">
                <a16:creationId xmlns:a16="http://schemas.microsoft.com/office/drawing/2014/main" id="{2F347111-A9CF-13E6-77FA-F37CF52277A7}"/>
              </a:ext>
            </a:extLst>
          </p:cNvPr>
          <p:cNvSpPr/>
          <p:nvPr/>
        </p:nvSpPr>
        <p:spPr>
          <a:xfrm>
            <a:off x="3499103" y="2424930"/>
            <a:ext cx="2285479" cy="222647"/>
          </a:xfrm>
          <a:prstGeom prst="rect">
            <a:avLst/>
          </a:prstGeom>
          <a:noFill/>
          <a:ln/>
        </p:spPr>
        <p:txBody>
          <a:bodyPr wrap="none" lIns="0" tIns="0" rIns="0" bIns="0" rtlCol="0" anchor="t"/>
          <a:lstStyle/>
          <a:p>
            <a:pPr marL="0" marR="0" lvl="0" indent="0" algn="just" defTabSz="685809" rtl="0" eaLnBrk="1" fontAlgn="auto" latinLnBrk="0" hangingPunct="1">
              <a:lnSpc>
                <a:spcPct val="90000"/>
              </a:lnSpc>
              <a:spcBef>
                <a:spcPts val="750"/>
              </a:spcBef>
              <a:spcAft>
                <a:spcPts val="0"/>
              </a:spcAft>
              <a:buClrTx/>
              <a:buSzTx/>
              <a:buFontTx/>
              <a:buNone/>
              <a:tabLst/>
              <a:defRPr/>
            </a:pPr>
            <a:r>
              <a:rPr kumimoji="0" lang="it-IT" sz="1600" b="1"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Riassunto</a:t>
            </a:r>
            <a:r>
              <a:rPr kumimoji="0" lang="en-US" sz="1600" b="1"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 </a:t>
            </a:r>
            <a:r>
              <a:rPr kumimoji="0" lang="it-IT" sz="1600" b="1"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Automatizzato della sentenza</a:t>
            </a:r>
          </a:p>
        </p:txBody>
      </p:sp>
      <p:sp>
        <p:nvSpPr>
          <p:cNvPr id="26" name="Text 3">
            <a:extLst>
              <a:ext uri="{FF2B5EF4-FFF2-40B4-BE49-F238E27FC236}">
                <a16:creationId xmlns:a16="http://schemas.microsoft.com/office/drawing/2014/main" id="{E42774E0-89AD-E502-8AD4-08876523CC67}"/>
              </a:ext>
            </a:extLst>
          </p:cNvPr>
          <p:cNvSpPr/>
          <p:nvPr/>
        </p:nvSpPr>
        <p:spPr>
          <a:xfrm>
            <a:off x="3525073" y="2886372"/>
            <a:ext cx="4519018" cy="216694"/>
          </a:xfrm>
          <a:prstGeom prst="rect">
            <a:avLst/>
          </a:prstGeom>
          <a:noFill/>
          <a:ln/>
        </p:spPr>
        <p:txBody>
          <a:bodyPr wrap="none" lIns="0" tIns="0" rIns="0" bIns="0" rtlCol="0" anchor="t"/>
          <a:lstStyle/>
          <a:p>
            <a:pPr marL="0" marR="0" lvl="0" indent="0" algn="l" defTabSz="457200" rtl="0" eaLnBrk="1" fontAlgn="auto" latinLnBrk="0" hangingPunct="1">
              <a:lnSpc>
                <a:spcPts val="1688"/>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Creazione di riassunti delle sentenze tramite intelligenza artificiale</a:t>
            </a:r>
          </a:p>
        </p:txBody>
      </p:sp>
      <p:sp>
        <p:nvSpPr>
          <p:cNvPr id="27" name="Shape 4">
            <a:extLst>
              <a:ext uri="{FF2B5EF4-FFF2-40B4-BE49-F238E27FC236}">
                <a16:creationId xmlns:a16="http://schemas.microsoft.com/office/drawing/2014/main" id="{DDBEAA93-E3B9-B42D-D887-A4852A7D5FAA}"/>
              </a:ext>
            </a:extLst>
          </p:cNvPr>
          <p:cNvSpPr/>
          <p:nvPr/>
        </p:nvSpPr>
        <p:spPr>
          <a:xfrm>
            <a:off x="1907531" y="2240384"/>
            <a:ext cx="6480000" cy="9525"/>
          </a:xfrm>
          <a:prstGeom prst="roundRect">
            <a:avLst>
              <a:gd name="adj" fmla="val 597101"/>
            </a:avLst>
          </a:prstGeom>
          <a:solidFill>
            <a:srgbClr val="0070C0"/>
          </a:solidFill>
          <a:ln>
            <a:solidFill>
              <a:srgbClr val="0070C0"/>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Shape 5">
            <a:extLst>
              <a:ext uri="{FF2B5EF4-FFF2-40B4-BE49-F238E27FC236}">
                <a16:creationId xmlns:a16="http://schemas.microsoft.com/office/drawing/2014/main" id="{AE8BF43F-DBE2-3519-FDFA-11240D53DF71}"/>
              </a:ext>
            </a:extLst>
          </p:cNvPr>
          <p:cNvSpPr/>
          <p:nvPr/>
        </p:nvSpPr>
        <p:spPr>
          <a:xfrm>
            <a:off x="473943" y="2317552"/>
            <a:ext cx="2731964" cy="1007939"/>
          </a:xfrm>
          <a:prstGeom prst="roundRect">
            <a:avLst>
              <a:gd name="adj" fmla="val 5643"/>
            </a:avLst>
          </a:prstGeom>
          <a:solidFill>
            <a:schemeClr val="accent1">
              <a:lumMod val="75000"/>
            </a:schemeClr>
          </a:solidFill>
          <a:ln w="7620">
            <a:solidFill>
              <a:schemeClr val="accent1">
                <a:lumMod val="60000"/>
                <a:lumOff val="40000"/>
              </a:schemeClr>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6">
            <a:extLst>
              <a:ext uri="{FF2B5EF4-FFF2-40B4-BE49-F238E27FC236}">
                <a16:creationId xmlns:a16="http://schemas.microsoft.com/office/drawing/2014/main" id="{BC7E27F8-3C7B-0660-53F6-89A6D8E58378}"/>
              </a:ext>
            </a:extLst>
          </p:cNvPr>
          <p:cNvSpPr/>
          <p:nvPr/>
        </p:nvSpPr>
        <p:spPr>
          <a:xfrm>
            <a:off x="3341266" y="2452911"/>
            <a:ext cx="2040508" cy="222647"/>
          </a:xfrm>
          <a:prstGeom prst="rect">
            <a:avLst/>
          </a:prstGeom>
          <a:noFill/>
          <a:ln/>
        </p:spPr>
        <p:txBody>
          <a:bodyPr wrap="none" lIns="0" tIns="0" rIns="0" bIns="0" rtlCol="0" anchor="t"/>
          <a:lstStyle/>
          <a:p>
            <a:pPr marL="0" marR="0" lvl="0" indent="0" algn="just" defTabSz="685809" rtl="0" eaLnBrk="1" fontAlgn="auto" latinLnBrk="0" hangingPunct="1">
              <a:lnSpc>
                <a:spcPct val="90000"/>
              </a:lnSpc>
              <a:spcBef>
                <a:spcPts val="750"/>
              </a:spcBef>
              <a:spcAft>
                <a:spcPts val="0"/>
              </a:spcAft>
              <a:buClrTx/>
              <a:buSzTx/>
              <a:buFontTx/>
              <a:buNone/>
              <a:tabLst/>
              <a:defRPr/>
            </a:pPr>
            <a:endParaRPr kumimoji="0" lang="it-IT" sz="1600" b="1"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endParaRPr>
          </a:p>
        </p:txBody>
      </p:sp>
      <p:sp>
        <p:nvSpPr>
          <p:cNvPr id="30" name="Text 7">
            <a:extLst>
              <a:ext uri="{FF2B5EF4-FFF2-40B4-BE49-F238E27FC236}">
                <a16:creationId xmlns:a16="http://schemas.microsoft.com/office/drawing/2014/main" id="{2CF711CC-5DD8-10F2-7EB4-4F395BB5CD83}"/>
              </a:ext>
            </a:extLst>
          </p:cNvPr>
          <p:cNvSpPr/>
          <p:nvPr/>
        </p:nvSpPr>
        <p:spPr>
          <a:xfrm>
            <a:off x="3341266" y="2756743"/>
            <a:ext cx="5193432" cy="433388"/>
          </a:xfrm>
          <a:prstGeom prst="rect">
            <a:avLst/>
          </a:prstGeom>
          <a:noFill/>
          <a:ln/>
        </p:spPr>
        <p:txBody>
          <a:bodyPr wrap="square" lIns="0" tIns="0" rIns="0" bIns="0" rtlCol="0" anchor="t"/>
          <a:lstStyle/>
          <a:p>
            <a:pPr marL="0" marR="0" lvl="0" indent="0" algn="l" defTabSz="457200" rtl="0" eaLnBrk="1" fontAlgn="auto" latinLnBrk="0" hangingPunct="1">
              <a:lnSpc>
                <a:spcPts val="1688"/>
              </a:lnSpc>
              <a:spcBef>
                <a:spcPts val="0"/>
              </a:spcBef>
              <a:spcAft>
                <a:spcPts val="0"/>
              </a:spcAft>
              <a:buClrTx/>
              <a:buSzTx/>
              <a:buFontTx/>
              <a:buNone/>
              <a:tabLst/>
              <a:defRPr/>
            </a:pPr>
            <a:endPar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endParaRPr>
          </a:p>
        </p:txBody>
      </p:sp>
      <p:sp>
        <p:nvSpPr>
          <p:cNvPr id="31" name="Shape 8">
            <a:extLst>
              <a:ext uri="{FF2B5EF4-FFF2-40B4-BE49-F238E27FC236}">
                <a16:creationId xmlns:a16="http://schemas.microsoft.com/office/drawing/2014/main" id="{A585BE86-BE7D-23ED-74D2-6380E19189B0}"/>
              </a:ext>
            </a:extLst>
          </p:cNvPr>
          <p:cNvSpPr/>
          <p:nvPr/>
        </p:nvSpPr>
        <p:spPr>
          <a:xfrm>
            <a:off x="3273549" y="3315965"/>
            <a:ext cx="5328866" cy="9525"/>
          </a:xfrm>
          <a:prstGeom prst="roundRect">
            <a:avLst>
              <a:gd name="adj" fmla="val 597101"/>
            </a:avLst>
          </a:prstGeom>
          <a:solidFill>
            <a:schemeClr val="accent1"/>
          </a:solidFill>
          <a:ln>
            <a:solidFill>
              <a:srgbClr val="0070C0"/>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Shape 9">
            <a:extLst>
              <a:ext uri="{FF2B5EF4-FFF2-40B4-BE49-F238E27FC236}">
                <a16:creationId xmlns:a16="http://schemas.microsoft.com/office/drawing/2014/main" id="{F319DF8F-7F3C-EFCF-B59A-9113BC9BC7F3}"/>
              </a:ext>
            </a:extLst>
          </p:cNvPr>
          <p:cNvSpPr/>
          <p:nvPr/>
        </p:nvSpPr>
        <p:spPr>
          <a:xfrm>
            <a:off x="473943" y="3393132"/>
            <a:ext cx="4098057" cy="1007939"/>
          </a:xfrm>
          <a:prstGeom prst="roundRect">
            <a:avLst>
              <a:gd name="adj" fmla="val 5643"/>
            </a:avLst>
          </a:prstGeom>
          <a:solidFill>
            <a:schemeClr val="accent1">
              <a:lumMod val="75000"/>
            </a:schemeClr>
          </a:solidFill>
          <a:ln w="7620">
            <a:solidFill>
              <a:schemeClr val="accent1">
                <a:lumMod val="60000"/>
                <a:lumOff val="40000"/>
              </a:schemeClr>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 10">
            <a:extLst>
              <a:ext uri="{FF2B5EF4-FFF2-40B4-BE49-F238E27FC236}">
                <a16:creationId xmlns:a16="http://schemas.microsoft.com/office/drawing/2014/main" id="{C955E08D-D3C2-CDC4-EBEB-CD965D717DC6}"/>
              </a:ext>
            </a:extLst>
          </p:cNvPr>
          <p:cNvSpPr/>
          <p:nvPr/>
        </p:nvSpPr>
        <p:spPr>
          <a:xfrm>
            <a:off x="3341266" y="2438219"/>
            <a:ext cx="2607857" cy="222647"/>
          </a:xfrm>
          <a:prstGeom prst="rect">
            <a:avLst/>
          </a:prstGeom>
          <a:noFill/>
          <a:ln/>
        </p:spPr>
        <p:txBody>
          <a:bodyPr wrap="none" lIns="0" tIns="0" rIns="0" bIns="0" rtlCol="0" anchor="t"/>
          <a:lstStyle/>
          <a:p>
            <a:pPr marL="0" marR="0" lvl="0" indent="0" algn="just" defTabSz="685809" rtl="0" eaLnBrk="1" fontAlgn="auto" latinLnBrk="0" hangingPunct="1">
              <a:lnSpc>
                <a:spcPct val="90000"/>
              </a:lnSpc>
              <a:spcBef>
                <a:spcPts val="750"/>
              </a:spcBef>
              <a:spcAft>
                <a:spcPts val="0"/>
              </a:spcAft>
              <a:buClrTx/>
              <a:buSzTx/>
              <a:buFontTx/>
              <a:buNone/>
              <a:tabLst/>
              <a:defRPr/>
            </a:pPr>
            <a:endParaRPr kumimoji="0" lang="it-IT" sz="1600" b="1"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endParaRPr>
          </a:p>
        </p:txBody>
      </p:sp>
      <p:sp>
        <p:nvSpPr>
          <p:cNvPr id="34" name="Text 11">
            <a:extLst>
              <a:ext uri="{FF2B5EF4-FFF2-40B4-BE49-F238E27FC236}">
                <a16:creationId xmlns:a16="http://schemas.microsoft.com/office/drawing/2014/main" id="{035EC50A-5EF3-292C-9C99-4910AE0B8EB7}"/>
              </a:ext>
            </a:extLst>
          </p:cNvPr>
          <p:cNvSpPr/>
          <p:nvPr/>
        </p:nvSpPr>
        <p:spPr>
          <a:xfrm>
            <a:off x="4707360" y="3749203"/>
            <a:ext cx="3827339" cy="433388"/>
          </a:xfrm>
          <a:prstGeom prst="rect">
            <a:avLst/>
          </a:prstGeom>
          <a:noFill/>
          <a:ln/>
        </p:spPr>
        <p:txBody>
          <a:bodyPr wrap="square" lIns="0" tIns="0" rIns="0" bIns="0" rtlCol="0" anchor="t"/>
          <a:lstStyle/>
          <a:p>
            <a:pPr marL="0" marR="0" lvl="0" indent="0" algn="l" defTabSz="457200" rtl="0" eaLnBrk="1" fontAlgn="auto" latinLnBrk="0" hangingPunct="1">
              <a:lnSpc>
                <a:spcPts val="1688"/>
              </a:lnSpc>
              <a:spcBef>
                <a:spcPts val="0"/>
              </a:spcBef>
              <a:spcAft>
                <a:spcPts val="0"/>
              </a:spcAft>
              <a:buClrTx/>
              <a:buSzTx/>
              <a:buFontTx/>
              <a:buNone/>
              <a:tabLst/>
              <a:defRPr/>
            </a:pPr>
            <a:endPar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endParaRPr>
          </a:p>
        </p:txBody>
      </p:sp>
      <p:sp>
        <p:nvSpPr>
          <p:cNvPr id="36" name="Shape 8">
            <a:extLst>
              <a:ext uri="{FF2B5EF4-FFF2-40B4-BE49-F238E27FC236}">
                <a16:creationId xmlns:a16="http://schemas.microsoft.com/office/drawing/2014/main" id="{25F0AE6B-04C0-1A30-C127-4D5BC3020F0F}"/>
              </a:ext>
            </a:extLst>
          </p:cNvPr>
          <p:cNvSpPr/>
          <p:nvPr/>
        </p:nvSpPr>
        <p:spPr>
          <a:xfrm>
            <a:off x="4665288" y="4370423"/>
            <a:ext cx="4248000" cy="9525"/>
          </a:xfrm>
          <a:prstGeom prst="roundRect">
            <a:avLst>
              <a:gd name="adj" fmla="val 597101"/>
            </a:avLst>
          </a:prstGeom>
          <a:solidFill>
            <a:schemeClr val="accent1"/>
          </a:solidFill>
          <a:ln>
            <a:solidFill>
              <a:srgbClr val="0070C0"/>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Image 0" descr="preencoded.png">
            <a:extLst>
              <a:ext uri="{FF2B5EF4-FFF2-40B4-BE49-F238E27FC236}">
                <a16:creationId xmlns:a16="http://schemas.microsoft.com/office/drawing/2014/main" id="{61A24B92-3EB5-041C-8DFF-F67705C6E347}"/>
              </a:ext>
            </a:extLst>
          </p:cNvPr>
          <p:cNvPicPr>
            <a:picLocks noChangeAspect="1"/>
          </p:cNvPicPr>
          <p:nvPr/>
        </p:nvPicPr>
        <p:blipFill>
          <a:blip r:embed="rId5">
            <a:duotone>
              <a:schemeClr val="bg2">
                <a:shade val="45000"/>
                <a:satMod val="135000"/>
              </a:schemeClr>
              <a:prstClr val="white"/>
            </a:duotone>
          </a:blip>
          <a:stretch>
            <a:fillRect/>
          </a:stretch>
        </p:blipFill>
        <p:spPr>
          <a:xfrm>
            <a:off x="1138245" y="1682578"/>
            <a:ext cx="261296" cy="326542"/>
          </a:xfrm>
          <a:prstGeom prst="rect">
            <a:avLst/>
          </a:prstGeom>
        </p:spPr>
      </p:pic>
      <p:pic>
        <p:nvPicPr>
          <p:cNvPr id="39" name="Image 2" descr="preencoded.png">
            <a:extLst>
              <a:ext uri="{FF2B5EF4-FFF2-40B4-BE49-F238E27FC236}">
                <a16:creationId xmlns:a16="http://schemas.microsoft.com/office/drawing/2014/main" id="{9243B664-EA67-B8FA-3F3D-785654E0C63B}"/>
              </a:ext>
            </a:extLst>
          </p:cNvPr>
          <p:cNvPicPr>
            <a:picLocks noChangeAspect="1"/>
          </p:cNvPicPr>
          <p:nvPr/>
        </p:nvPicPr>
        <p:blipFill>
          <a:blip r:embed="rId6">
            <a:duotone>
              <a:schemeClr val="bg2">
                <a:shade val="45000"/>
                <a:satMod val="135000"/>
              </a:schemeClr>
              <a:prstClr val="white"/>
            </a:duotone>
          </a:blip>
          <a:stretch>
            <a:fillRect/>
          </a:stretch>
        </p:blipFill>
        <p:spPr>
          <a:xfrm>
            <a:off x="1685410" y="2536253"/>
            <a:ext cx="308956" cy="386103"/>
          </a:xfrm>
          <a:prstGeom prst="rect">
            <a:avLst/>
          </a:prstGeom>
        </p:spPr>
      </p:pic>
      <p:sp>
        <p:nvSpPr>
          <p:cNvPr id="7" name="CasellaDiTesto 6">
            <a:extLst>
              <a:ext uri="{FF2B5EF4-FFF2-40B4-BE49-F238E27FC236}">
                <a16:creationId xmlns:a16="http://schemas.microsoft.com/office/drawing/2014/main" id="{EA173E02-3F48-5E6C-439B-177802D2C387}"/>
              </a:ext>
            </a:extLst>
          </p:cNvPr>
          <p:cNvSpPr txBox="1"/>
          <p:nvPr/>
        </p:nvSpPr>
        <p:spPr>
          <a:xfrm>
            <a:off x="4698907" y="3616854"/>
            <a:ext cx="3870714" cy="732508"/>
          </a:xfrm>
          <a:prstGeom prst="rect">
            <a:avLst/>
          </a:prstGeom>
          <a:noFill/>
        </p:spPr>
        <p:txBody>
          <a:bodyPr wrap="square">
            <a:spAutoFit/>
          </a:bodyPr>
          <a:lstStyle/>
          <a:p>
            <a:pPr marL="0" marR="0" lvl="0" indent="0" algn="l" defTabSz="457200" rtl="0" eaLnBrk="1" fontAlgn="auto" latinLnBrk="0" hangingPunct="1">
              <a:lnSpc>
                <a:spcPts val="1688"/>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Arricchire la banca dati con informazioni aggiornate in tempo reale sull’esistenza del ricorso </a:t>
            </a:r>
            <a:r>
              <a:rPr kumimoji="0" lang="it-IT" sz="1400" b="0" i="0" u="none" strike="noStrike" kern="0" cap="none" spc="0" normalizeH="0" baseline="0" noProof="0">
                <a:ln>
                  <a:noFill/>
                </a:ln>
                <a:solidFill>
                  <a:srgbClr val="0B3066"/>
                </a:solidFill>
                <a:effectLst/>
                <a:uLnTx/>
                <a:uFillTx/>
                <a:latin typeface="Segoe UI" panose="020B0502040204020203" pitchFamily="34" charset="0"/>
                <a:ea typeface="ＭＳ Ｐゴシック"/>
                <a:cs typeface="Segoe UI" panose="020B0502040204020203" pitchFamily="34" charset="0"/>
              </a:rPr>
              <a:t>di legittimità e </a:t>
            </a:r>
            <a:r>
              <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rPr>
              <a:t>del suo esito</a:t>
            </a:r>
          </a:p>
        </p:txBody>
      </p:sp>
      <p:sp>
        <p:nvSpPr>
          <p:cNvPr id="11" name="CasellaDiTesto 10">
            <a:extLst>
              <a:ext uri="{FF2B5EF4-FFF2-40B4-BE49-F238E27FC236}">
                <a16:creationId xmlns:a16="http://schemas.microsoft.com/office/drawing/2014/main" id="{522196CE-2A73-C299-728B-386C759DCBC4}"/>
              </a:ext>
            </a:extLst>
          </p:cNvPr>
          <p:cNvSpPr txBox="1"/>
          <p:nvPr/>
        </p:nvSpPr>
        <p:spPr>
          <a:xfrm>
            <a:off x="4641843" y="3416400"/>
            <a:ext cx="4572000" cy="310341"/>
          </a:xfrm>
          <a:prstGeom prst="rect">
            <a:avLst/>
          </a:prstGeom>
          <a:noFill/>
        </p:spPr>
        <p:txBody>
          <a:bodyPr wrap="square">
            <a:spAutoFit/>
          </a:bodyPr>
          <a:lstStyle/>
          <a:p>
            <a:pPr>
              <a:lnSpc>
                <a:spcPts val="1688"/>
              </a:lnSpc>
              <a:defRPr/>
            </a:pPr>
            <a:r>
              <a:rPr lang="it-IT" b="1" kern="0" dirty="0">
                <a:solidFill>
                  <a:srgbClr val="0B3066"/>
                </a:solidFill>
                <a:latin typeface="Segoe UI" panose="020B0502040204020203" pitchFamily="34" charset="0"/>
                <a:ea typeface="ＭＳ Ｐゴシック"/>
                <a:cs typeface="Segoe UI" panose="020B0502040204020203" pitchFamily="34" charset="0"/>
              </a:rPr>
              <a:t>Interoperabilità con la Cassazione</a:t>
            </a:r>
          </a:p>
        </p:txBody>
      </p:sp>
      <p:sp>
        <p:nvSpPr>
          <p:cNvPr id="15" name="CasellaDiTesto 14">
            <a:extLst>
              <a:ext uri="{FF2B5EF4-FFF2-40B4-BE49-F238E27FC236}">
                <a16:creationId xmlns:a16="http://schemas.microsoft.com/office/drawing/2014/main" id="{22A9FDE0-B315-DA4F-BC9B-88216237C288}"/>
              </a:ext>
            </a:extLst>
          </p:cNvPr>
          <p:cNvSpPr txBox="1"/>
          <p:nvPr/>
        </p:nvSpPr>
        <p:spPr>
          <a:xfrm>
            <a:off x="2181004" y="1375425"/>
            <a:ext cx="4608284" cy="313932"/>
          </a:xfrm>
          <a:prstGeom prst="rect">
            <a:avLst/>
          </a:prstGeom>
          <a:noFill/>
        </p:spPr>
        <p:txBody>
          <a:bodyPr wrap="square">
            <a:spAutoFit/>
          </a:bodyPr>
          <a:lstStyle/>
          <a:p>
            <a:pPr algn="just" defTabSz="685809">
              <a:lnSpc>
                <a:spcPct val="90000"/>
              </a:lnSpc>
              <a:spcBef>
                <a:spcPts val="750"/>
              </a:spcBef>
              <a:defRPr/>
            </a:pPr>
            <a:r>
              <a:rPr lang="it-IT" sz="1600" b="1" kern="0" dirty="0">
                <a:solidFill>
                  <a:srgbClr val="0B3066"/>
                </a:solidFill>
                <a:latin typeface="Segoe UI" panose="020B0502040204020203" pitchFamily="34" charset="0"/>
                <a:ea typeface="ＭＳ Ｐゴシック"/>
                <a:cs typeface="Segoe UI" panose="020B0502040204020203" pitchFamily="34" charset="0"/>
                <a:sym typeface="Arial"/>
              </a:rPr>
              <a:t>Attivazione di una Chatbot  </a:t>
            </a:r>
            <a:endParaRPr lang="it-IT" sz="1600" b="1" kern="0" dirty="0">
              <a:solidFill>
                <a:srgbClr val="0B3066"/>
              </a:solidFill>
              <a:latin typeface="Segoe UI" panose="020B0502040204020203" pitchFamily="34" charset="0"/>
              <a:ea typeface="ＭＳ Ｐゴシック"/>
              <a:cs typeface="Segoe UI" panose="020B0502040204020203" pitchFamily="34" charset="0"/>
            </a:endParaRPr>
          </a:p>
        </p:txBody>
      </p:sp>
      <p:sp>
        <p:nvSpPr>
          <p:cNvPr id="17" name="Text 3">
            <a:extLst>
              <a:ext uri="{FF2B5EF4-FFF2-40B4-BE49-F238E27FC236}">
                <a16:creationId xmlns:a16="http://schemas.microsoft.com/office/drawing/2014/main" id="{81AB1DF0-74F2-E9C3-D3C7-99B25A500135}"/>
              </a:ext>
            </a:extLst>
          </p:cNvPr>
          <p:cNvSpPr/>
          <p:nvPr/>
        </p:nvSpPr>
        <p:spPr>
          <a:xfrm>
            <a:off x="2312489" y="1905965"/>
            <a:ext cx="4519018" cy="216694"/>
          </a:xfrm>
          <a:prstGeom prst="rect">
            <a:avLst/>
          </a:prstGeom>
          <a:noFill/>
          <a:ln/>
        </p:spPr>
        <p:txBody>
          <a:bodyPr wrap="none" lIns="0" tIns="0" rIns="0" bIns="0" rtlCol="0" anchor="t"/>
          <a:lstStyle/>
          <a:p>
            <a:pPr marL="0" marR="0" lvl="0" indent="0" algn="l" defTabSz="457200" rtl="0" eaLnBrk="1" fontAlgn="auto" latinLnBrk="0" hangingPunct="1">
              <a:lnSpc>
                <a:spcPts val="1688"/>
              </a:lnSpc>
              <a:spcBef>
                <a:spcPts val="0"/>
              </a:spcBef>
              <a:spcAft>
                <a:spcPts val="0"/>
              </a:spcAft>
              <a:buClrTx/>
              <a:buSzTx/>
              <a:buFontTx/>
              <a:buNone/>
              <a:tabLst/>
              <a:defRPr/>
            </a:pPr>
            <a:endParaRPr kumimoji="0" lang="it-IT" sz="1400" b="0" i="0" u="none" strike="noStrike" kern="0" cap="none" spc="0" normalizeH="0" baseline="0" noProof="0" dirty="0">
              <a:ln>
                <a:noFill/>
              </a:ln>
              <a:solidFill>
                <a:srgbClr val="0B3066"/>
              </a:solidFill>
              <a:effectLst/>
              <a:uLnTx/>
              <a:uFillTx/>
              <a:latin typeface="Segoe UI" panose="020B0502040204020203" pitchFamily="34" charset="0"/>
              <a:ea typeface="ＭＳ Ｐゴシック"/>
              <a:cs typeface="Segoe UI" panose="020B0502040204020203" pitchFamily="34" charset="0"/>
            </a:endParaRPr>
          </a:p>
        </p:txBody>
      </p:sp>
      <p:sp>
        <p:nvSpPr>
          <p:cNvPr id="19" name="CasellaDiTesto 18">
            <a:extLst>
              <a:ext uri="{FF2B5EF4-FFF2-40B4-BE49-F238E27FC236}">
                <a16:creationId xmlns:a16="http://schemas.microsoft.com/office/drawing/2014/main" id="{34781A8D-47CE-8DDE-C5C8-25BFC62E0784}"/>
              </a:ext>
            </a:extLst>
          </p:cNvPr>
          <p:cNvSpPr txBox="1"/>
          <p:nvPr/>
        </p:nvSpPr>
        <p:spPr>
          <a:xfrm>
            <a:off x="2097330" y="1811110"/>
            <a:ext cx="6418021" cy="296491"/>
          </a:xfrm>
          <a:prstGeom prst="rect">
            <a:avLst/>
          </a:prstGeom>
          <a:noFill/>
        </p:spPr>
        <p:txBody>
          <a:bodyPr wrap="square">
            <a:spAutoFit/>
          </a:bodyPr>
          <a:lstStyle/>
          <a:p>
            <a:pPr>
              <a:lnSpc>
                <a:spcPts val="1688"/>
              </a:lnSpc>
              <a:defRPr/>
            </a:pPr>
            <a:r>
              <a:rPr lang="it-IT" sz="1400" kern="0" dirty="0">
                <a:solidFill>
                  <a:srgbClr val="0B3066"/>
                </a:solidFill>
                <a:latin typeface="Segoe UI" panose="020B0502040204020203" pitchFamily="34" charset="0"/>
                <a:ea typeface="ＭＳ Ｐゴシック"/>
                <a:cs typeface="Segoe UI" panose="020B0502040204020203" pitchFamily="34" charset="0"/>
              </a:rPr>
              <a:t>Tracciabilità, verificabilità e ranking delle sentenze  selezionate dal sistema</a:t>
            </a:r>
          </a:p>
        </p:txBody>
      </p:sp>
      <p:pic>
        <p:nvPicPr>
          <p:cNvPr id="21" name="Immagine 20" descr="Immagine che contiene cerchio, schizzo, disegno, modello&#10;&#10;Il contenuto generato dall'IA potrebbe non essere corretto.">
            <a:extLst>
              <a:ext uri="{FF2B5EF4-FFF2-40B4-BE49-F238E27FC236}">
                <a16:creationId xmlns:a16="http://schemas.microsoft.com/office/drawing/2014/main" id="{AB7F188B-73BF-90C4-30D7-86C78C96988F}"/>
              </a:ext>
            </a:extLst>
          </p:cNvPr>
          <p:cNvPicPr>
            <a:picLocks noChangeAspect="1"/>
          </p:cNvPicPr>
          <p:nvPr/>
        </p:nvPicPr>
        <p:blipFill>
          <a:blip r:embed="rId7">
            <a:clrChange>
              <a:clrFrom>
                <a:srgbClr val="FBFBFB"/>
              </a:clrFrom>
              <a:clrTo>
                <a:srgbClr val="FBFBFB">
                  <a:alpha val="0"/>
                </a:srgbClr>
              </a:clrTo>
            </a:clrChange>
            <a:duotone>
              <a:prstClr val="black"/>
              <a:srgbClr val="275EA6">
                <a:tint val="45000"/>
                <a:satMod val="400000"/>
              </a:srgbClr>
            </a:duotone>
            <a:alphaModFix amt="50000"/>
          </a:blip>
          <a:stretch>
            <a:fillRect/>
          </a:stretch>
        </p:blipFill>
        <p:spPr>
          <a:xfrm>
            <a:off x="2181004" y="3749203"/>
            <a:ext cx="396056" cy="322383"/>
          </a:xfrm>
          <a:prstGeom prst="rect">
            <a:avLst/>
          </a:prstGeom>
          <a:solidFill>
            <a:srgbClr val="2E5292"/>
          </a:solidFill>
        </p:spPr>
      </p:pic>
    </p:spTree>
    <p:extLst>
      <p:ext uri="{BB962C8B-B14F-4D97-AF65-F5344CB8AC3E}">
        <p14:creationId xmlns:p14="http://schemas.microsoft.com/office/powerpoint/2010/main" val="275004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F2B591FB-5905-C32D-A133-BFD5CAA15855}"/>
              </a:ext>
            </a:extLst>
          </p:cNvPr>
          <p:cNvSpPr>
            <a:spLocks noGrp="1"/>
          </p:cNvSpPr>
          <p:nvPr>
            <p:ph type="title"/>
          </p:nvPr>
        </p:nvSpPr>
        <p:spPr>
          <a:xfrm>
            <a:off x="964228" y="107548"/>
            <a:ext cx="7357493" cy="737404"/>
          </a:xfrm>
        </p:spPr>
        <p:txBody>
          <a:bodyPr anchor="b">
            <a:normAutofit/>
          </a:bodyPr>
          <a:lstStyle/>
          <a:p>
            <a:r>
              <a:rPr lang="it-IT" sz="2000" b="1" dirty="0">
                <a:solidFill>
                  <a:schemeClr val="bg1"/>
                </a:solidFill>
                <a:latin typeface="Poppins"/>
                <a:cs typeface="Kohinoor Bangla" panose="02000000000000000000" pitchFamily="2" charset="77"/>
              </a:rPr>
              <a:t>Normativa di riferimento</a:t>
            </a:r>
            <a:br>
              <a:rPr lang="it-IT" sz="2000" b="1" dirty="0">
                <a:solidFill>
                  <a:schemeClr val="bg1"/>
                </a:solidFill>
                <a:latin typeface="Poppins"/>
                <a:cs typeface="Kohinoor Bangla" panose="02000000000000000000" pitchFamily="2" charset="77"/>
              </a:rPr>
            </a:br>
            <a:r>
              <a:rPr lang="it-IT" sz="2000" b="1" dirty="0">
                <a:solidFill>
                  <a:schemeClr val="bg1"/>
                </a:solidFill>
                <a:latin typeface="Poppins"/>
                <a:cs typeface="Kohinoor Bangla" panose="02000000000000000000" pitchFamily="2" charset="77"/>
              </a:rPr>
              <a:t>Banca Dati della giurisprudenza tributaria di merito</a:t>
            </a:r>
            <a:endParaRPr lang="it-IT" sz="2000" dirty="0">
              <a:solidFill>
                <a:srgbClr val="FFFFFF"/>
              </a:solidFill>
            </a:endParaRPr>
          </a:p>
        </p:txBody>
      </p:sp>
      <p:sp>
        <p:nvSpPr>
          <p:cNvPr id="3" name="Segnaposto contenuto 2">
            <a:extLst>
              <a:ext uri="{FF2B5EF4-FFF2-40B4-BE49-F238E27FC236}">
                <a16:creationId xmlns:a16="http://schemas.microsoft.com/office/drawing/2014/main" id="{6905C510-3042-2B45-3BF0-8DB7BDEA61F8}"/>
              </a:ext>
            </a:extLst>
          </p:cNvPr>
          <p:cNvSpPr>
            <a:spLocks noGrp="1"/>
          </p:cNvSpPr>
          <p:nvPr>
            <p:ph idx="1"/>
          </p:nvPr>
        </p:nvSpPr>
        <p:spPr>
          <a:xfrm>
            <a:off x="1028701" y="1738649"/>
            <a:ext cx="7293022" cy="2762519"/>
          </a:xfrm>
        </p:spPr>
        <p:txBody>
          <a:bodyPr anchor="ctr">
            <a:noAutofit/>
          </a:bodyPr>
          <a:lstStyle/>
          <a:p>
            <a:pPr marL="285753" indent="-285753" algn="just" eaLnBrk="0" fontAlgn="base" hangingPunct="0">
              <a:spcBef>
                <a:spcPct val="20000"/>
              </a:spcBef>
              <a:spcAft>
                <a:spcPct val="0"/>
              </a:spcAft>
              <a:buClr>
                <a:srgbClr val="822433"/>
              </a:buClr>
              <a:buFont typeface="Arial"/>
              <a:buChar char="•"/>
              <a:defRPr/>
            </a:pPr>
            <a:r>
              <a:rPr lang="it-IT" altLang="it-IT" sz="1200" b="1">
                <a:latin typeface="Poppins"/>
                <a:ea typeface="ＭＳ Ｐゴシック"/>
                <a:cs typeface="Poppins"/>
              </a:rPr>
              <a:t>PNRR (Missione M1C1-R1.7) </a:t>
            </a:r>
            <a:r>
              <a:rPr lang="it-IT" altLang="it-IT" sz="1200">
                <a:latin typeface="Poppins"/>
                <a:ea typeface="ＭＳ Ｐゴシック"/>
                <a:cs typeface="Poppins"/>
              </a:rPr>
              <a:t>contenente la riforma della giustizia tributaria </a:t>
            </a:r>
            <a:r>
              <a:rPr lang="it-IT" sz="1200">
                <a:ea typeface="ＭＳ Ｐゴシック"/>
              </a:rPr>
              <a:t>→ </a:t>
            </a:r>
            <a:r>
              <a:rPr lang="it-IT" altLang="it-IT" sz="1200">
                <a:latin typeface="Poppins"/>
                <a:ea typeface="ＭＳ Ｐゴシック"/>
                <a:cs typeface="Poppins"/>
              </a:rPr>
              <a:t>una delle modalità di attuazione è indicata nel documento PNRR, laddove è previsto che "</a:t>
            </a:r>
            <a:r>
              <a:rPr lang="it-IT" altLang="it-IT" sz="1200" i="1">
                <a:latin typeface="Poppins"/>
                <a:ea typeface="ＭＳ Ｐゴシック"/>
                <a:cs typeface="Poppins"/>
              </a:rPr>
              <a:t>il Piano assicura un migliore accesso alle fonti giurisprudenziali mediante il perfezionamento delle piattaforme tecnologiche e la loro piena accessibilità da parte del pubblico</a:t>
            </a:r>
            <a:r>
              <a:rPr lang="it-IT" altLang="it-IT" sz="1200">
                <a:latin typeface="Poppins"/>
                <a:ea typeface="ＭＳ Ｐゴシック"/>
                <a:cs typeface="Poppins"/>
              </a:rPr>
              <a:t>"</a:t>
            </a:r>
            <a:endParaRPr lang="it-IT" sz="1200"/>
          </a:p>
          <a:p>
            <a:pPr marL="285753" indent="-285753" algn="just" eaLnBrk="0" fontAlgn="base" hangingPunct="0">
              <a:spcBef>
                <a:spcPct val="20000"/>
              </a:spcBef>
              <a:spcAft>
                <a:spcPct val="0"/>
              </a:spcAft>
              <a:buClr>
                <a:srgbClr val="822433"/>
              </a:buClr>
              <a:buFontTx/>
              <a:buChar char="•"/>
              <a:defRPr/>
            </a:pPr>
            <a:endParaRPr lang="it-IT" altLang="it-IT" sz="1200">
              <a:latin typeface="Poppins" panose="00000500000000000000" pitchFamily="2" charset="0"/>
              <a:ea typeface="ＭＳ Ｐゴシック"/>
              <a:cs typeface="Poppins" panose="00000500000000000000" pitchFamily="2" charset="0"/>
            </a:endParaRPr>
          </a:p>
          <a:p>
            <a:pPr marL="285753" indent="-285753" algn="just" eaLnBrk="0" fontAlgn="base" hangingPunct="0">
              <a:spcBef>
                <a:spcPct val="20000"/>
              </a:spcBef>
              <a:spcAft>
                <a:spcPct val="0"/>
              </a:spcAft>
              <a:buClr>
                <a:srgbClr val="822433"/>
              </a:buClr>
              <a:buFontTx/>
              <a:buChar char="•"/>
              <a:defRPr/>
            </a:pPr>
            <a:r>
              <a:rPr lang="it-IT" altLang="it-IT" sz="1200" b="1">
                <a:latin typeface="Poppins"/>
                <a:ea typeface="ＭＳ Ｐゴシック"/>
                <a:cs typeface="Poppins"/>
              </a:rPr>
              <a:t>Principio di delega di cui all’art. 19, comma 1, lett. i) della legge delega del 9 agosto 2023, n. 111</a:t>
            </a:r>
            <a:r>
              <a:rPr lang="it-IT" altLang="it-IT" sz="1200">
                <a:latin typeface="Poppins"/>
                <a:ea typeface="ＭＳ Ｐゴシック"/>
                <a:cs typeface="Poppins"/>
              </a:rPr>
              <a:t>: «</a:t>
            </a:r>
            <a:r>
              <a:rPr lang="it-IT" altLang="it-IT" sz="1200" i="1">
                <a:latin typeface="Poppins"/>
                <a:ea typeface="ＭＳ Ｐゴシック"/>
                <a:cs typeface="Poppins"/>
              </a:rPr>
              <a:t>al fine di assicurare la parità delle parti in giudizio e il diritto alla difesa, garantire che le sentenze tributarie presenti, in forma digitale, nelle banche di dati della giurisprudenza delle corti di giustizia tributaria, gestite dal Ministero dell'economia e delle finanze, siano accessibili a tutti i cittadini</a:t>
            </a:r>
            <a:r>
              <a:rPr lang="it-IT" altLang="it-IT" sz="1200">
                <a:latin typeface="Poppins"/>
                <a:ea typeface="ＭＳ Ｐゴシック"/>
                <a:cs typeface="Poppins"/>
              </a:rPr>
              <a:t>»</a:t>
            </a:r>
            <a:endParaRPr lang="it-IT" altLang="it-IT" sz="1200">
              <a:latin typeface="Poppins" panose="00000500000000000000" pitchFamily="2" charset="0"/>
              <a:ea typeface="ＭＳ Ｐゴシック"/>
              <a:cs typeface="Poppins" panose="00000500000000000000" pitchFamily="2" charset="0"/>
            </a:endParaRPr>
          </a:p>
          <a:p>
            <a:pPr marL="285753" indent="-285753" algn="just" eaLnBrk="0" fontAlgn="base" hangingPunct="0">
              <a:spcBef>
                <a:spcPct val="20000"/>
              </a:spcBef>
              <a:spcAft>
                <a:spcPct val="0"/>
              </a:spcAft>
              <a:buClr>
                <a:srgbClr val="822433"/>
              </a:buClr>
              <a:buFontTx/>
              <a:buChar char="•"/>
              <a:defRPr/>
            </a:pPr>
            <a:endParaRPr lang="it-IT" altLang="it-IT" sz="1200">
              <a:latin typeface="Poppins" panose="00000500000000000000" pitchFamily="2" charset="0"/>
              <a:ea typeface="ＭＳ Ｐゴシック"/>
              <a:cs typeface="Poppins" panose="00000500000000000000" pitchFamily="2" charset="0"/>
            </a:endParaRPr>
          </a:p>
          <a:p>
            <a:pPr marL="285753" indent="-285753" algn="just" eaLnBrk="0" fontAlgn="base" hangingPunct="0">
              <a:spcBef>
                <a:spcPct val="20000"/>
              </a:spcBef>
              <a:spcAft>
                <a:spcPct val="0"/>
              </a:spcAft>
              <a:buClr>
                <a:srgbClr val="822433"/>
              </a:buClr>
              <a:buFont typeface="Arial"/>
              <a:buChar char="•"/>
              <a:defRPr/>
            </a:pPr>
            <a:r>
              <a:rPr lang="it-IT" altLang="it-IT" sz="1200" b="1">
                <a:latin typeface="Poppins"/>
                <a:ea typeface="ＭＳ Ｐゴシック"/>
                <a:cs typeface="Poppins"/>
              </a:rPr>
              <a:t>Art. 24-</a:t>
            </a:r>
            <a:r>
              <a:rPr lang="it-IT" altLang="it-IT" sz="1200" b="1" i="1">
                <a:latin typeface="Poppins"/>
                <a:ea typeface="ＭＳ Ｐゴシック"/>
                <a:cs typeface="Poppins"/>
              </a:rPr>
              <a:t>bis</a:t>
            </a:r>
            <a:r>
              <a:rPr lang="it-IT" altLang="it-IT" sz="1200" b="1">
                <a:latin typeface="Poppins"/>
                <a:ea typeface="ＭＳ Ｐゴシック"/>
                <a:cs typeface="Poppins"/>
              </a:rPr>
              <a:t>, comma 4, del decreto legislativo 31 dicembre 1992, n. 545: </a:t>
            </a:r>
            <a:r>
              <a:rPr lang="it-IT" sz="1200">
                <a:latin typeface="Poppins"/>
                <a:ea typeface="ＭＳ Ｐゴシック"/>
                <a:cs typeface="Poppins"/>
              </a:rPr>
              <a:t>«</a:t>
            </a:r>
            <a:r>
              <a:rPr lang="it-IT" sz="1200" i="1">
                <a:latin typeface="Poppins"/>
                <a:ea typeface="ＭＳ Ｐゴシック"/>
                <a:cs typeface="Poppins"/>
              </a:rPr>
              <a:t>l</a:t>
            </a:r>
            <a:r>
              <a:rPr lang="it-IT" altLang="it-IT" sz="1200" i="1">
                <a:latin typeface="Poppins"/>
                <a:ea typeface="ＭＳ Ｐゴシック"/>
                <a:cs typeface="Poppins"/>
              </a:rPr>
              <a:t>e massime delle decisioni di cui al comma 3 alimentano la banca dati della giurisprudenza tributaria di merito, gestita dal Ministero dell'economia e delle finanze</a:t>
            </a:r>
            <a:r>
              <a:rPr lang="it-IT" sz="1200">
                <a:latin typeface="Poppins"/>
                <a:ea typeface="ＭＳ Ｐゴシック"/>
                <a:cs typeface="Poppins"/>
              </a:rPr>
              <a:t>»</a:t>
            </a:r>
            <a:endParaRPr lang="it-IT" altLang="it-IT" sz="1200">
              <a:latin typeface="Poppins" panose="00000500000000000000" pitchFamily="2" charset="0"/>
              <a:ea typeface="ＭＳ Ｐゴシック"/>
              <a:cs typeface="Poppins" panose="00000500000000000000" pitchFamily="2" charset="0"/>
            </a:endParaRPr>
          </a:p>
        </p:txBody>
      </p:sp>
      <p:pic>
        <p:nvPicPr>
          <p:cNvPr id="4" name="Elemento grafico 3">
            <a:extLst>
              <a:ext uri="{FF2B5EF4-FFF2-40B4-BE49-F238E27FC236}">
                <a16:creationId xmlns:a16="http://schemas.microsoft.com/office/drawing/2014/main" id="{36C2510C-2FDB-3846-FB4B-2BB66E2F7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4874" y="3722871"/>
            <a:ext cx="2328642" cy="1768937"/>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F6019774-4072-41DD-0AB6-4A9229E6B690}"/>
              </a:ext>
            </a:extLst>
          </p:cNvPr>
          <p:cNvPicPr>
            <a:picLocks noChangeAspect="1"/>
          </p:cNvPicPr>
          <p:nvPr/>
        </p:nvPicPr>
        <p:blipFill>
          <a:blip r:embed="rId4"/>
          <a:stretch>
            <a:fillRect/>
          </a:stretch>
        </p:blipFill>
        <p:spPr>
          <a:xfrm>
            <a:off x="249162" y="4323782"/>
            <a:ext cx="2368688" cy="534258"/>
          </a:xfrm>
          <a:prstGeom prst="rect">
            <a:avLst/>
          </a:prstGeom>
        </p:spPr>
      </p:pic>
    </p:spTree>
    <p:extLst>
      <p:ext uri="{BB962C8B-B14F-4D97-AF65-F5344CB8AC3E}">
        <p14:creationId xmlns:p14="http://schemas.microsoft.com/office/powerpoint/2010/main" val="26570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92" y="0"/>
            <a:ext cx="9169464" cy="5151052"/>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31469" y="-2"/>
            <a:ext cx="8829202" cy="5151055"/>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00" y="0"/>
            <a:ext cx="2717530" cy="5151054"/>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06" y="-2"/>
            <a:ext cx="9175185" cy="515105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363251" y="-646368"/>
            <a:ext cx="5146448" cy="6448394"/>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890229" y="816787"/>
            <a:ext cx="3725650" cy="3741293"/>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367582"/>
            <a:ext cx="9163282" cy="178347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magine che contiene Carattere, schermata, logo, Elementi grafici&#10;&#10;Il contenuto generato dall'IA potrebbe non essere corretto.">
            <a:extLst>
              <a:ext uri="{FF2B5EF4-FFF2-40B4-BE49-F238E27FC236}">
                <a16:creationId xmlns:a16="http://schemas.microsoft.com/office/drawing/2014/main" id="{4F1C4820-5168-83DA-B55E-4D4D1CAD638B}"/>
              </a:ext>
            </a:extLst>
          </p:cNvPr>
          <p:cNvPicPr>
            <a:picLocks noChangeAspect="1"/>
          </p:cNvPicPr>
          <p:nvPr/>
        </p:nvPicPr>
        <p:blipFill>
          <a:blip r:embed="rId2">
            <a:duotone>
              <a:schemeClr val="accent4">
                <a:shade val="45000"/>
                <a:satMod val="135000"/>
              </a:schemeClr>
              <a:prstClr val="white"/>
            </a:duotone>
          </a:blip>
          <a:stretch>
            <a:fillRect/>
          </a:stretch>
        </p:blipFill>
        <p:spPr>
          <a:xfrm>
            <a:off x="6570172" y="3540582"/>
            <a:ext cx="2514600" cy="1905000"/>
          </a:xfrm>
          <a:prstGeom prst="rect">
            <a:avLst/>
          </a:prstGeom>
        </p:spPr>
      </p:pic>
      <p:pic>
        <p:nvPicPr>
          <p:cNvPr id="6" name="Immagine 4" descr="Immagine che contiene testo, Carattere, schermata, Elementi grafici&#10;&#10;Il contenuto generato dall'IA potrebbe non essere corretto.">
            <a:extLst>
              <a:ext uri="{FF2B5EF4-FFF2-40B4-BE49-F238E27FC236}">
                <a16:creationId xmlns:a16="http://schemas.microsoft.com/office/drawing/2014/main" id="{69380B88-FAAB-0CC7-C273-111D5F3D48E7}"/>
              </a:ext>
            </a:extLst>
          </p:cNvPr>
          <p:cNvPicPr>
            <a:picLocks noChangeAspect="1"/>
          </p:cNvPicPr>
          <p:nvPr/>
        </p:nvPicPr>
        <p:blipFill>
          <a:blip r:embed="rId3"/>
          <a:stretch>
            <a:fillRect/>
          </a:stretch>
        </p:blipFill>
        <p:spPr>
          <a:xfrm>
            <a:off x="384606" y="4226204"/>
            <a:ext cx="2366460" cy="533756"/>
          </a:xfrm>
          <a:prstGeom prst="rect">
            <a:avLst/>
          </a:prstGeom>
        </p:spPr>
      </p:pic>
      <p:sp>
        <p:nvSpPr>
          <p:cNvPr id="7" name="CasellaDiTesto 6">
            <a:extLst>
              <a:ext uri="{FF2B5EF4-FFF2-40B4-BE49-F238E27FC236}">
                <a16:creationId xmlns:a16="http://schemas.microsoft.com/office/drawing/2014/main" id="{20B4FD2E-B21D-D125-4545-41FBE72C973C}"/>
              </a:ext>
            </a:extLst>
          </p:cNvPr>
          <p:cNvSpPr txBox="1"/>
          <p:nvPr/>
        </p:nvSpPr>
        <p:spPr>
          <a:xfrm>
            <a:off x="2911868" y="1657120"/>
            <a:ext cx="4325420" cy="1138773"/>
          </a:xfrm>
          <a:prstGeom prst="rect">
            <a:avLst/>
          </a:prstGeom>
          <a:noFill/>
          <a:ln>
            <a:solidFill>
              <a:schemeClr val="bg1"/>
            </a:solidFill>
          </a:ln>
          <a:effectLst>
            <a:innerShdw blurRad="63500" dist="50800" dir="8100000">
              <a:prstClr val="black">
                <a:alpha val="50000"/>
              </a:prstClr>
            </a:innerShdw>
          </a:effectLst>
          <a:scene3d>
            <a:camera prst="obliqueTopRight"/>
            <a:lightRig rig="threePt" dir="t"/>
          </a:scene3d>
          <a:sp3d>
            <a:bevelT/>
          </a:sp3d>
        </p:spPr>
        <p:txBody>
          <a:bodyPr wrap="square" rtlCol="0">
            <a:spAutoFit/>
          </a:bodyPr>
          <a:lstStyle/>
          <a:p>
            <a:r>
              <a:rPr lang="it-IT" sz="3400" b="1">
                <a:ln w="22225">
                  <a:solidFill>
                    <a:schemeClr val="bg1"/>
                  </a:solidFill>
                  <a:prstDash val="solid"/>
                </a:ln>
                <a:solidFill>
                  <a:schemeClr val="bg1"/>
                </a:solidFill>
                <a:effectLst>
                  <a:outerShdw blurRad="50800" dist="38100" dir="2700000" algn="tl" rotWithShape="0">
                    <a:prstClr val="black">
                      <a:alpha val="40000"/>
                    </a:prstClr>
                  </a:outerShdw>
                </a:effectLst>
              </a:rPr>
              <a:t>Grazie per la vostra attenzione </a:t>
            </a:r>
          </a:p>
        </p:txBody>
      </p:sp>
    </p:spTree>
    <p:extLst>
      <p:ext uri="{BB962C8B-B14F-4D97-AF65-F5344CB8AC3E}">
        <p14:creationId xmlns:p14="http://schemas.microsoft.com/office/powerpoint/2010/main" val="71729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Elemento grafico 1">
            <a:extLst>
              <a:ext uri="{FF2B5EF4-FFF2-40B4-BE49-F238E27FC236}">
                <a16:creationId xmlns:a16="http://schemas.microsoft.com/office/drawing/2014/main" id="{1DB28A1F-3018-0516-2F43-08EF41F65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4874" y="3729746"/>
            <a:ext cx="2328642" cy="1768937"/>
          </a:xfrm>
          <a:prstGeom prst="rect">
            <a:avLst/>
          </a:prstGeom>
        </p:spPr>
      </p:pic>
      <p:pic>
        <p:nvPicPr>
          <p:cNvPr id="5" name="Immagine 4">
            <a:extLst>
              <a:ext uri="{FF2B5EF4-FFF2-40B4-BE49-F238E27FC236}">
                <a16:creationId xmlns:a16="http://schemas.microsoft.com/office/drawing/2014/main" id="{34795B0F-3208-E41C-967A-E57044C9986A}"/>
              </a:ext>
            </a:extLst>
          </p:cNvPr>
          <p:cNvPicPr>
            <a:picLocks noChangeAspect="1"/>
          </p:cNvPicPr>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613347876"/>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5DAFD7-C14D-EA15-3448-2F55C0E2E6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6F6F9-6344-4CBC-4864-46639A7F4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6D915F0F-B2D0-E64C-C1E7-69B3C9E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8091E8BA-A5C4-2F0D-594C-35254246C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606C6400-42EC-9BB8-4750-6EFB019AA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313592FB-90FE-8373-C96F-05BC348AF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FE93DF16-6E8B-E8EC-F76B-13509F312422}"/>
              </a:ext>
            </a:extLst>
          </p:cNvPr>
          <p:cNvSpPr>
            <a:spLocks noGrp="1"/>
          </p:cNvSpPr>
          <p:nvPr>
            <p:ph type="title"/>
          </p:nvPr>
        </p:nvSpPr>
        <p:spPr>
          <a:xfrm>
            <a:off x="588688" y="221845"/>
            <a:ext cx="7421963" cy="775252"/>
          </a:xfrm>
        </p:spPr>
        <p:txBody>
          <a:bodyPr>
            <a:normAutofit/>
          </a:bodyPr>
          <a:lstStyle/>
          <a:p>
            <a:r>
              <a:rPr lang="it-IT" sz="2800" b="1">
                <a:solidFill>
                  <a:schemeClr val="bg1"/>
                </a:solidFill>
                <a:latin typeface="Poppins"/>
              </a:rPr>
              <a:t>Uno sguardo ai numeri</a:t>
            </a:r>
          </a:p>
        </p:txBody>
      </p:sp>
      <p:pic>
        <p:nvPicPr>
          <p:cNvPr id="5" name="Immagine 4" descr="Immagine che contiene testo, Carattere, design&#10;&#10;Il contenuto generato dall'IA potrebbe non essere corretto.">
            <a:extLst>
              <a:ext uri="{FF2B5EF4-FFF2-40B4-BE49-F238E27FC236}">
                <a16:creationId xmlns:a16="http://schemas.microsoft.com/office/drawing/2014/main" id="{5801A8C8-34FC-F76C-1F7B-638B610D2EEF}"/>
              </a:ext>
            </a:extLst>
          </p:cNvPr>
          <p:cNvPicPr>
            <a:picLocks noChangeAspect="1"/>
          </p:cNvPicPr>
          <p:nvPr/>
        </p:nvPicPr>
        <p:blipFill>
          <a:blip r:embed="rId2"/>
          <a:srcRect l="447" t="-1730" r="1" b="1049"/>
          <a:stretch/>
        </p:blipFill>
        <p:spPr>
          <a:xfrm>
            <a:off x="4491331" y="3019527"/>
            <a:ext cx="1488735" cy="1534377"/>
          </a:xfrm>
          <a:prstGeom prst="rect">
            <a:avLst/>
          </a:prstGeom>
        </p:spPr>
      </p:pic>
      <p:pic>
        <p:nvPicPr>
          <p:cNvPr id="9" name="Immagine 8" descr="Immagine che contiene testo, Carattere, schermata, Elementi grafici&#10;&#10;Il contenuto generato dall'IA potrebbe non essere corretto.">
            <a:extLst>
              <a:ext uri="{FF2B5EF4-FFF2-40B4-BE49-F238E27FC236}">
                <a16:creationId xmlns:a16="http://schemas.microsoft.com/office/drawing/2014/main" id="{88AE6F7B-537D-39C9-C554-942F2EF920AC}"/>
              </a:ext>
            </a:extLst>
          </p:cNvPr>
          <p:cNvPicPr>
            <a:picLocks noChangeAspect="1"/>
          </p:cNvPicPr>
          <p:nvPr/>
        </p:nvPicPr>
        <p:blipFill>
          <a:blip r:embed="rId3"/>
          <a:stretch>
            <a:fillRect/>
          </a:stretch>
        </p:blipFill>
        <p:spPr>
          <a:xfrm>
            <a:off x="249162" y="4323782"/>
            <a:ext cx="2368688" cy="534258"/>
          </a:xfrm>
          <a:prstGeom prst="rect">
            <a:avLst/>
          </a:prstGeom>
        </p:spPr>
      </p:pic>
      <p:pic>
        <p:nvPicPr>
          <p:cNvPr id="11" name="Elemento grafico 10">
            <a:extLst>
              <a:ext uri="{FF2B5EF4-FFF2-40B4-BE49-F238E27FC236}">
                <a16:creationId xmlns:a16="http://schemas.microsoft.com/office/drawing/2014/main" id="{0F0986D0-BFE5-87F5-BD61-97C71C178A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4874" y="3729746"/>
            <a:ext cx="2328642" cy="1768937"/>
          </a:xfrm>
          <a:prstGeom prst="rect">
            <a:avLst/>
          </a:prstGeom>
        </p:spPr>
      </p:pic>
      <p:pic>
        <p:nvPicPr>
          <p:cNvPr id="19" name="Immagine 18">
            <a:extLst>
              <a:ext uri="{FF2B5EF4-FFF2-40B4-BE49-F238E27FC236}">
                <a16:creationId xmlns:a16="http://schemas.microsoft.com/office/drawing/2014/main" id="{0F610DDB-4134-FCD3-ABF1-816695465CFF}"/>
              </a:ext>
            </a:extLst>
          </p:cNvPr>
          <p:cNvPicPr>
            <a:picLocks noChangeAspect="1"/>
          </p:cNvPicPr>
          <p:nvPr/>
        </p:nvPicPr>
        <p:blipFill>
          <a:blip r:embed="rId6"/>
          <a:srcRect l="82773" t="19709" r="9556" b="66368"/>
          <a:stretch/>
        </p:blipFill>
        <p:spPr>
          <a:xfrm>
            <a:off x="3499356" y="1263078"/>
            <a:ext cx="1437028" cy="1467055"/>
          </a:xfrm>
          <a:prstGeom prst="rect">
            <a:avLst/>
          </a:prstGeom>
        </p:spPr>
      </p:pic>
      <p:pic>
        <p:nvPicPr>
          <p:cNvPr id="4" name="Immagine 3">
            <a:extLst>
              <a:ext uri="{FF2B5EF4-FFF2-40B4-BE49-F238E27FC236}">
                <a16:creationId xmlns:a16="http://schemas.microsoft.com/office/drawing/2014/main" id="{DE68D29B-E848-7043-919C-F8793F889FFC}"/>
              </a:ext>
            </a:extLst>
          </p:cNvPr>
          <p:cNvPicPr>
            <a:picLocks noChangeAspect="1"/>
          </p:cNvPicPr>
          <p:nvPr/>
        </p:nvPicPr>
        <p:blipFill>
          <a:blip r:embed="rId7"/>
          <a:stretch>
            <a:fillRect/>
          </a:stretch>
        </p:blipFill>
        <p:spPr>
          <a:xfrm>
            <a:off x="297377" y="1329252"/>
            <a:ext cx="1933845" cy="1467055"/>
          </a:xfrm>
          <a:prstGeom prst="rect">
            <a:avLst/>
          </a:prstGeom>
        </p:spPr>
      </p:pic>
      <p:pic>
        <p:nvPicPr>
          <p:cNvPr id="7" name="Immagine 6">
            <a:extLst>
              <a:ext uri="{FF2B5EF4-FFF2-40B4-BE49-F238E27FC236}">
                <a16:creationId xmlns:a16="http://schemas.microsoft.com/office/drawing/2014/main" id="{00EE091F-09CC-FC32-5211-3BFA30C41A17}"/>
              </a:ext>
            </a:extLst>
          </p:cNvPr>
          <p:cNvPicPr>
            <a:picLocks noChangeAspect="1"/>
          </p:cNvPicPr>
          <p:nvPr/>
        </p:nvPicPr>
        <p:blipFill>
          <a:blip r:embed="rId8"/>
          <a:stretch>
            <a:fillRect/>
          </a:stretch>
        </p:blipFill>
        <p:spPr>
          <a:xfrm>
            <a:off x="1697430" y="2866329"/>
            <a:ext cx="1840839" cy="1387430"/>
          </a:xfrm>
          <a:prstGeom prst="rect">
            <a:avLst/>
          </a:prstGeom>
        </p:spPr>
      </p:pic>
      <p:pic>
        <p:nvPicPr>
          <p:cNvPr id="18" name="Immagine 17">
            <a:extLst>
              <a:ext uri="{FF2B5EF4-FFF2-40B4-BE49-F238E27FC236}">
                <a16:creationId xmlns:a16="http://schemas.microsoft.com/office/drawing/2014/main" id="{4CE8CDBB-EC77-E400-96D3-970C322E779B}"/>
              </a:ext>
            </a:extLst>
          </p:cNvPr>
          <p:cNvPicPr>
            <a:picLocks noChangeAspect="1"/>
          </p:cNvPicPr>
          <p:nvPr/>
        </p:nvPicPr>
        <p:blipFill>
          <a:blip r:embed="rId9"/>
          <a:stretch>
            <a:fillRect/>
          </a:stretch>
        </p:blipFill>
        <p:spPr>
          <a:xfrm>
            <a:off x="5980066" y="1224973"/>
            <a:ext cx="1448002" cy="1505160"/>
          </a:xfrm>
          <a:prstGeom prst="rect">
            <a:avLst/>
          </a:prstGeom>
        </p:spPr>
      </p:pic>
      <p:pic>
        <p:nvPicPr>
          <p:cNvPr id="21" name="Immagine 20">
            <a:extLst>
              <a:ext uri="{FF2B5EF4-FFF2-40B4-BE49-F238E27FC236}">
                <a16:creationId xmlns:a16="http://schemas.microsoft.com/office/drawing/2014/main" id="{F0DF94FF-B342-824C-C4EF-BFD4FE1A1FB3}"/>
              </a:ext>
            </a:extLst>
          </p:cNvPr>
          <p:cNvPicPr>
            <a:picLocks noChangeAspect="1"/>
          </p:cNvPicPr>
          <p:nvPr/>
        </p:nvPicPr>
        <p:blipFill>
          <a:blip r:embed="rId10"/>
          <a:stretch>
            <a:fillRect/>
          </a:stretch>
        </p:blipFill>
        <p:spPr>
          <a:xfrm>
            <a:off x="7446570" y="2833152"/>
            <a:ext cx="1375651" cy="1420607"/>
          </a:xfrm>
          <a:prstGeom prst="rect">
            <a:avLst/>
          </a:prstGeom>
        </p:spPr>
      </p:pic>
      <p:sp>
        <p:nvSpPr>
          <p:cNvPr id="22" name="Rectangle 1">
            <a:extLst>
              <a:ext uri="{FF2B5EF4-FFF2-40B4-BE49-F238E27FC236}">
                <a16:creationId xmlns:a16="http://schemas.microsoft.com/office/drawing/2014/main" id="{F4E6CFD2-9127-65BE-10BB-CA832D20641F}"/>
              </a:ext>
            </a:extLst>
          </p:cNvPr>
          <p:cNvSpPr txBox="1">
            <a:spLocks noChangeArrowheads="1"/>
          </p:cNvSpPr>
          <p:nvPr/>
        </p:nvSpPr>
        <p:spPr bwMode="auto">
          <a:xfrm>
            <a:off x="3731879" y="4675303"/>
            <a:ext cx="2220686" cy="2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rtlCol="0" anchor="ctr" anchorCtr="0" compatLnSpc="1">
            <a:prstTxWarp prst="textNoShape">
              <a:avLst/>
            </a:prstTxWarp>
            <a:spAutoFit/>
          </a:bodyPr>
          <a:lstStyle>
            <a:lvl1pPr algn="l" defTabSz="685800" rtl="0" eaLnBrk="0" fontAlgn="base" latinLnBrk="0" hangingPunct="0">
              <a:lnSpc>
                <a:spcPct val="90000"/>
              </a:lnSpc>
              <a:spcBef>
                <a:spcPct val="0"/>
              </a:spcBef>
              <a:spcAft>
                <a:spcPct val="0"/>
              </a:spcAft>
              <a:buNone/>
              <a:defRPr sz="33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lnSpc>
                <a:spcPct val="100000"/>
              </a:lnSpc>
            </a:pPr>
            <a:r>
              <a:rPr lang="it-IT" altLang="it-IT" sz="1001" b="1">
                <a:solidFill>
                  <a:schemeClr val="accent1">
                    <a:lumMod val="50000"/>
                  </a:schemeClr>
                </a:solidFill>
                <a:latin typeface="Segoe UI" panose="020B0502040204020203" pitchFamily="34" charset="0"/>
                <a:ea typeface="Times New Roman" panose="02020603050405020304" pitchFamily="18" charset="0"/>
                <a:cs typeface="Segoe UI" panose="020B0502040204020203" pitchFamily="34" charset="0"/>
              </a:rPr>
              <a:t>Dati aggiornati a Settembre 2025</a:t>
            </a:r>
            <a:endParaRPr lang="it-IT" altLang="it-IT" sz="601">
              <a:solidFill>
                <a:schemeClr val="accent1">
                  <a:lumMod val="50000"/>
                </a:schemeClr>
              </a:solidFill>
            </a:endParaRPr>
          </a:p>
        </p:txBody>
      </p:sp>
    </p:spTree>
    <p:extLst>
      <p:ext uri="{BB962C8B-B14F-4D97-AF65-F5344CB8AC3E}">
        <p14:creationId xmlns:p14="http://schemas.microsoft.com/office/powerpoint/2010/main" val="380571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D057E-73F3-1B3B-9C41-19E9ABE69E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35455A-21C3-439B-21CA-2B94E908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10ACF80-ED9F-352C-257B-6B720EDD4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FCD6A3A6-93C8-0835-E1EF-217724C8E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7A09BB62-CF34-9906-C380-63C0E2CE4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024C4C6F-0675-33F7-2333-3223C2480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61173F77-48DF-454E-58CE-9D0C3E316ABB}"/>
              </a:ext>
            </a:extLst>
          </p:cNvPr>
          <p:cNvSpPr>
            <a:spLocks noGrp="1"/>
          </p:cNvSpPr>
          <p:nvPr>
            <p:ph type="title"/>
          </p:nvPr>
        </p:nvSpPr>
        <p:spPr>
          <a:xfrm>
            <a:off x="561187" y="208903"/>
            <a:ext cx="7421963" cy="775252"/>
          </a:xfrm>
        </p:spPr>
        <p:txBody>
          <a:bodyPr>
            <a:normAutofit fontScale="90000"/>
          </a:bodyPr>
          <a:lstStyle/>
          <a:p>
            <a:r>
              <a:rPr lang="it-IT" sz="2800" b="1">
                <a:solidFill>
                  <a:schemeClr val="bg1"/>
                </a:solidFill>
                <a:latin typeface="Poppins"/>
              </a:rPr>
              <a:t>Statistiche delle tipologie di ricerca effettuate sulla Banca dati</a:t>
            </a:r>
          </a:p>
        </p:txBody>
      </p:sp>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E9A55DA8-42A1-F5D0-FFDC-0F01F9EBBB6B}"/>
              </a:ext>
            </a:extLst>
          </p:cNvPr>
          <p:cNvPicPr>
            <a:picLocks noChangeAspect="1"/>
          </p:cNvPicPr>
          <p:nvPr/>
        </p:nvPicPr>
        <p:blipFill>
          <a:blip r:embed="rId3"/>
          <a:stretch>
            <a:fillRect/>
          </a:stretch>
        </p:blipFill>
        <p:spPr>
          <a:xfrm>
            <a:off x="235412" y="4495681"/>
            <a:ext cx="2368688" cy="534258"/>
          </a:xfrm>
          <a:prstGeom prst="rect">
            <a:avLst/>
          </a:prstGeom>
        </p:spPr>
      </p:pic>
      <p:pic>
        <p:nvPicPr>
          <p:cNvPr id="6" name="Elemento grafico 5">
            <a:extLst>
              <a:ext uri="{FF2B5EF4-FFF2-40B4-BE49-F238E27FC236}">
                <a16:creationId xmlns:a16="http://schemas.microsoft.com/office/drawing/2014/main" id="{D09A43CA-4ADD-192A-9EF5-EDD3D518FA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3512" y="3935123"/>
            <a:ext cx="2328642" cy="1768937"/>
          </a:xfrm>
          <a:prstGeom prst="rect">
            <a:avLst/>
          </a:prstGeom>
        </p:spPr>
      </p:pic>
      <p:sp>
        <p:nvSpPr>
          <p:cNvPr id="3" name="Rectangle 1">
            <a:extLst>
              <a:ext uri="{FF2B5EF4-FFF2-40B4-BE49-F238E27FC236}">
                <a16:creationId xmlns:a16="http://schemas.microsoft.com/office/drawing/2014/main" id="{FF5AFF5E-0BC0-AA23-F3F8-1040EDE2FAFE}"/>
              </a:ext>
            </a:extLst>
          </p:cNvPr>
          <p:cNvSpPr txBox="1">
            <a:spLocks noChangeArrowheads="1"/>
          </p:cNvSpPr>
          <p:nvPr/>
        </p:nvSpPr>
        <p:spPr bwMode="auto">
          <a:xfrm>
            <a:off x="2900515" y="1174331"/>
            <a:ext cx="3073277" cy="2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lvl1pPr algn="l" defTabSz="685800" rtl="0" eaLnBrk="0" fontAlgn="base" latinLnBrk="0" hangingPunct="0">
              <a:lnSpc>
                <a:spcPct val="90000"/>
              </a:lnSpc>
              <a:spcBef>
                <a:spcPct val="0"/>
              </a:spcBef>
              <a:spcAft>
                <a:spcPct val="0"/>
              </a:spcAft>
              <a:buNone/>
              <a:defRPr sz="33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lnSpc>
                <a:spcPct val="100000"/>
              </a:lnSpc>
            </a:pPr>
            <a:r>
              <a:rPr lang="it-IT" altLang="it-IT" sz="1001" b="1">
                <a:solidFill>
                  <a:schemeClr val="accent1">
                    <a:lumMod val="50000"/>
                  </a:schemeClr>
                </a:solidFill>
                <a:latin typeface="Segoe UI" panose="020B0502040204020203" pitchFamily="34" charset="0"/>
                <a:ea typeface="Times New Roman" panose="02020603050405020304" pitchFamily="18" charset="0"/>
                <a:cs typeface="Segoe UI" panose="020B0502040204020203" pitchFamily="34" charset="0"/>
              </a:rPr>
              <a:t>periodo di osservazione: 01/9/2025 - 30/9/2025</a:t>
            </a:r>
            <a:endParaRPr lang="it-IT" altLang="it-IT" sz="601">
              <a:solidFill>
                <a:schemeClr val="accent1">
                  <a:lumMod val="50000"/>
                </a:schemeClr>
              </a:solidFill>
            </a:endParaRPr>
          </a:p>
        </p:txBody>
      </p:sp>
      <p:graphicFrame>
        <p:nvGraphicFramePr>
          <p:cNvPr id="7" name="Tabella 6">
            <a:extLst>
              <a:ext uri="{FF2B5EF4-FFF2-40B4-BE49-F238E27FC236}">
                <a16:creationId xmlns:a16="http://schemas.microsoft.com/office/drawing/2014/main" id="{99C3F58B-7F20-042C-2A00-083CA18004C4}"/>
              </a:ext>
            </a:extLst>
          </p:cNvPr>
          <p:cNvGraphicFramePr>
            <a:graphicFrameLocks noGrp="1"/>
          </p:cNvGraphicFramePr>
          <p:nvPr>
            <p:extLst>
              <p:ext uri="{D42A27DB-BD31-4B8C-83A1-F6EECF244321}">
                <p14:modId xmlns:p14="http://schemas.microsoft.com/office/powerpoint/2010/main" val="1705985360"/>
              </p:ext>
            </p:extLst>
          </p:nvPr>
        </p:nvGraphicFramePr>
        <p:xfrm>
          <a:off x="1326911" y="1443069"/>
          <a:ext cx="6063917" cy="734400"/>
        </p:xfrm>
        <a:graphic>
          <a:graphicData uri="http://schemas.openxmlformats.org/drawingml/2006/table">
            <a:tbl>
              <a:tblPr firstRow="1" firstCol="1" bandRow="1">
                <a:tableStyleId>{5C22544A-7EE6-4342-B048-85BDC9FD1C3A}</a:tableStyleId>
              </a:tblPr>
              <a:tblGrid>
                <a:gridCol w="3921189">
                  <a:extLst>
                    <a:ext uri="{9D8B030D-6E8A-4147-A177-3AD203B41FA5}">
                      <a16:colId xmlns:a16="http://schemas.microsoft.com/office/drawing/2014/main" val="2744261839"/>
                    </a:ext>
                  </a:extLst>
                </a:gridCol>
                <a:gridCol w="1135312">
                  <a:extLst>
                    <a:ext uri="{9D8B030D-6E8A-4147-A177-3AD203B41FA5}">
                      <a16:colId xmlns:a16="http://schemas.microsoft.com/office/drawing/2014/main" val="3441556814"/>
                    </a:ext>
                  </a:extLst>
                </a:gridCol>
                <a:gridCol w="1007416">
                  <a:extLst>
                    <a:ext uri="{9D8B030D-6E8A-4147-A177-3AD203B41FA5}">
                      <a16:colId xmlns:a16="http://schemas.microsoft.com/office/drawing/2014/main" val="670206559"/>
                    </a:ext>
                  </a:extLst>
                </a:gridCol>
              </a:tblGrid>
              <a:tr h="183600">
                <a:tc>
                  <a:txBody>
                    <a:bodyPr/>
                    <a:lstStyle/>
                    <a:p>
                      <a:r>
                        <a:rPr lang="it-IT" sz="1100">
                          <a:effectLst/>
                        </a:rPr>
                        <a:t>Ricerche effettuate</a:t>
                      </a:r>
                      <a:endParaRPr lang="it-IT" sz="1100">
                        <a:effectLst/>
                        <a:latin typeface="Calibri" panose="020F0502020204030204" pitchFamily="34" charset="0"/>
                        <a:ea typeface="Aptos" panose="020B0004020202020204" pitchFamily="34" charset="0"/>
                      </a:endParaRPr>
                    </a:p>
                  </a:txBody>
                  <a:tcPr marL="44450" marR="44450" marT="0" marB="0" anchor="b">
                    <a:solidFill>
                      <a:schemeClr val="tx2"/>
                    </a:solidFill>
                  </a:tcPr>
                </a:tc>
                <a:tc>
                  <a:txBody>
                    <a:bodyPr/>
                    <a:lstStyle/>
                    <a:p>
                      <a:r>
                        <a:rPr lang="it-IT" sz="1100">
                          <a:effectLst/>
                        </a:rPr>
                        <a:t>         277.759 </a:t>
                      </a:r>
                      <a:endParaRPr lang="it-IT" sz="1100">
                        <a:effectLst/>
                        <a:latin typeface="Calibri" panose="020F0502020204030204" pitchFamily="34" charset="0"/>
                        <a:ea typeface="Aptos" panose="020B0004020202020204" pitchFamily="34" charset="0"/>
                      </a:endParaRPr>
                    </a:p>
                  </a:txBody>
                  <a:tcPr marL="44450" marR="44450" marT="0" marB="0" anchor="b">
                    <a:solidFill>
                      <a:schemeClr val="tx2"/>
                    </a:solidFill>
                  </a:tcPr>
                </a:tc>
                <a:tc>
                  <a:txBody>
                    <a:bodyPr/>
                    <a:lstStyle/>
                    <a:p>
                      <a:pPr marL="0" marR="0" lvl="0" indent="0" algn="l" defTabSz="685809" rtl="0" eaLnBrk="1" fontAlgn="auto" latinLnBrk="0" hangingPunct="1">
                        <a:lnSpc>
                          <a:spcPct val="100000"/>
                        </a:lnSpc>
                        <a:spcBef>
                          <a:spcPts val="0"/>
                        </a:spcBef>
                        <a:spcAft>
                          <a:spcPts val="0"/>
                        </a:spcAft>
                        <a:buClrTx/>
                        <a:buSzTx/>
                        <a:buFontTx/>
                        <a:buNone/>
                        <a:tabLst/>
                        <a:defRPr/>
                      </a:pPr>
                      <a:r>
                        <a:rPr lang="it-IT" sz="1200">
                          <a:effectLst/>
                        </a:rPr>
                        <a:t> </a:t>
                      </a:r>
                      <a:r>
                        <a:rPr lang="it-IT" sz="900" b="1" kern="1200">
                          <a:solidFill>
                            <a:schemeClr val="lt1"/>
                          </a:solidFill>
                          <a:effectLst/>
                          <a:latin typeface="+mn-lt"/>
                          <a:ea typeface="+mn-ea"/>
                          <a:cs typeface="+mn-cs"/>
                        </a:rPr>
                        <a:t>% su totale ricerche</a:t>
                      </a:r>
                      <a:endParaRPr lang="it-IT" sz="12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solidFill>
                      <a:schemeClr val="tx2"/>
                    </a:solidFill>
                  </a:tcPr>
                </a:tc>
                <a:extLst>
                  <a:ext uri="{0D108BD9-81ED-4DB2-BD59-A6C34878D82A}">
                    <a16:rowId xmlns:a16="http://schemas.microsoft.com/office/drawing/2014/main" val="3962466950"/>
                  </a:ext>
                </a:extLst>
              </a:tr>
              <a:tr h="183600">
                <a:tc>
                  <a:txBody>
                    <a:bodyPr/>
                    <a:lstStyle/>
                    <a:p>
                      <a:r>
                        <a:rPr lang="it-IT" sz="1100">
                          <a:effectLst/>
                        </a:rPr>
                        <a:t>Ricerche Testuali Pure</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r>
                        <a:rPr lang="it-IT" sz="1100">
                          <a:effectLst/>
                        </a:rPr>
                        <a:t>           16.881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6%</a:t>
                      </a:r>
                    </a:p>
                  </a:txBody>
                  <a:tcPr marL="0" marR="0" marT="0" marB="0" anchor="ctr"/>
                </a:tc>
                <a:extLst>
                  <a:ext uri="{0D108BD9-81ED-4DB2-BD59-A6C34878D82A}">
                    <a16:rowId xmlns:a16="http://schemas.microsoft.com/office/drawing/2014/main" val="700605934"/>
                  </a:ext>
                </a:extLst>
              </a:tr>
              <a:tr h="183600">
                <a:tc>
                  <a:txBody>
                    <a:bodyPr/>
                    <a:lstStyle/>
                    <a:p>
                      <a:r>
                        <a:rPr lang="it-IT" sz="1100">
                          <a:effectLst/>
                        </a:rPr>
                        <a:t>Ricerche Strutturate (con almeno un filtro)</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r>
                        <a:rPr lang="it-IT" sz="1100">
                          <a:effectLst/>
                        </a:rPr>
                        <a:t>         260.878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94%</a:t>
                      </a:r>
                    </a:p>
                  </a:txBody>
                  <a:tcPr marL="0" marR="0" marT="0" marB="0" anchor="ctr"/>
                </a:tc>
                <a:extLst>
                  <a:ext uri="{0D108BD9-81ED-4DB2-BD59-A6C34878D82A}">
                    <a16:rowId xmlns:a16="http://schemas.microsoft.com/office/drawing/2014/main" val="1989256366"/>
                  </a:ext>
                </a:extLst>
              </a:tr>
              <a:tr h="183600">
                <a:tc>
                  <a:txBody>
                    <a:bodyPr/>
                    <a:lstStyle/>
                    <a:p>
                      <a:pPr marL="0" marR="0" lvl="0" indent="0" algn="l" defTabSz="685809" rtl="0" eaLnBrk="1" fontAlgn="auto" latinLnBrk="0" hangingPunct="1">
                        <a:lnSpc>
                          <a:spcPct val="100000"/>
                        </a:lnSpc>
                        <a:spcBef>
                          <a:spcPts val="0"/>
                        </a:spcBef>
                        <a:spcAft>
                          <a:spcPts val="0"/>
                        </a:spcAft>
                        <a:buClrTx/>
                        <a:buSzTx/>
                        <a:buFontTx/>
                        <a:buNone/>
                        <a:tabLst/>
                        <a:defRPr/>
                      </a:pPr>
                      <a:r>
                        <a:rPr lang="it-IT" sz="1100">
                          <a:effectLst/>
                        </a:rPr>
                        <a:t>Ricerche Strutturate con filtro su autorità emittente (almeno una)</a:t>
                      </a:r>
                      <a:endParaRPr lang="it-IT" sz="1100">
                        <a:effectLst/>
                        <a:latin typeface="Calibri" panose="020F0502020204030204" pitchFamily="34" charset="0"/>
                        <a:ea typeface="+mn-ea"/>
                      </a:endParaRPr>
                    </a:p>
                  </a:txBody>
                  <a:tcPr marL="44450" marR="44450" marT="0" marB="0"/>
                </a:tc>
                <a:tc>
                  <a:txBody>
                    <a:bodyPr/>
                    <a:lstStyle/>
                    <a:p>
                      <a:pPr algn="ctr"/>
                      <a:r>
                        <a:rPr lang="it-IT" sz="1100" kern="1200">
                          <a:solidFill>
                            <a:schemeClr val="dk1"/>
                          </a:solidFill>
                          <a:effectLst/>
                          <a:latin typeface="+mn-lt"/>
                          <a:ea typeface="+mn-ea"/>
                          <a:cs typeface="+mn-cs"/>
                        </a:rPr>
                        <a:t>138,491</a:t>
                      </a:r>
                    </a:p>
                  </a:txBody>
                  <a:tcPr marL="44450" marR="44450" marT="0" marB="0"/>
                </a:tc>
                <a:tc>
                  <a:txBody>
                    <a:bodyPr/>
                    <a:lstStyle/>
                    <a:p>
                      <a:pPr algn="ctr"/>
                      <a:endParaRPr lang="it-IT" sz="1100" kern="120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802600631"/>
                  </a:ext>
                </a:extLst>
              </a:tr>
            </a:tbl>
          </a:graphicData>
        </a:graphic>
      </p:graphicFrame>
      <p:graphicFrame>
        <p:nvGraphicFramePr>
          <p:cNvPr id="9" name="Tabella 8">
            <a:extLst>
              <a:ext uri="{FF2B5EF4-FFF2-40B4-BE49-F238E27FC236}">
                <a16:creationId xmlns:a16="http://schemas.microsoft.com/office/drawing/2014/main" id="{A628323D-D2AF-3176-583C-DDE0CA4F49AB}"/>
              </a:ext>
            </a:extLst>
          </p:cNvPr>
          <p:cNvGraphicFramePr>
            <a:graphicFrameLocks noGrp="1"/>
          </p:cNvGraphicFramePr>
          <p:nvPr>
            <p:extLst>
              <p:ext uri="{D42A27DB-BD31-4B8C-83A1-F6EECF244321}">
                <p14:modId xmlns:p14="http://schemas.microsoft.com/office/powerpoint/2010/main" val="3276176766"/>
              </p:ext>
            </p:extLst>
          </p:nvPr>
        </p:nvGraphicFramePr>
        <p:xfrm>
          <a:off x="1326911" y="2262161"/>
          <a:ext cx="6063917" cy="2019600"/>
        </p:xfrm>
        <a:graphic>
          <a:graphicData uri="http://schemas.openxmlformats.org/drawingml/2006/table">
            <a:tbl>
              <a:tblPr firstRow="1" firstCol="1" bandRow="1">
                <a:tableStyleId>{5C22544A-7EE6-4342-B048-85BDC9FD1C3A}</a:tableStyleId>
              </a:tblPr>
              <a:tblGrid>
                <a:gridCol w="3925819">
                  <a:extLst>
                    <a:ext uri="{9D8B030D-6E8A-4147-A177-3AD203B41FA5}">
                      <a16:colId xmlns:a16="http://schemas.microsoft.com/office/drawing/2014/main" val="1741598206"/>
                    </a:ext>
                  </a:extLst>
                </a:gridCol>
                <a:gridCol w="1136653">
                  <a:extLst>
                    <a:ext uri="{9D8B030D-6E8A-4147-A177-3AD203B41FA5}">
                      <a16:colId xmlns:a16="http://schemas.microsoft.com/office/drawing/2014/main" val="4073732728"/>
                    </a:ext>
                  </a:extLst>
                </a:gridCol>
                <a:gridCol w="1001445">
                  <a:extLst>
                    <a:ext uri="{9D8B030D-6E8A-4147-A177-3AD203B41FA5}">
                      <a16:colId xmlns:a16="http://schemas.microsoft.com/office/drawing/2014/main" val="3116151649"/>
                    </a:ext>
                  </a:extLst>
                </a:gridCol>
              </a:tblGrid>
              <a:tr h="183600">
                <a:tc gridSpan="3">
                  <a:txBody>
                    <a:bodyPr/>
                    <a:lstStyle/>
                    <a:p>
                      <a:r>
                        <a:rPr lang="it-IT" sz="1100">
                          <a:effectLst/>
                        </a:rPr>
                        <a:t>Ricerche strutturate con prevalenza di ricerche testuali in combinazione con uno o più filtri</a:t>
                      </a:r>
                      <a:endParaRPr lang="it-IT" sz="1100">
                        <a:effectLst/>
                        <a:latin typeface="Calibri" panose="020F0502020204030204" pitchFamily="34" charset="0"/>
                        <a:ea typeface="Aptos" panose="020B0004020202020204" pitchFamily="34" charset="0"/>
                      </a:endParaRPr>
                    </a:p>
                  </a:txBody>
                  <a:tcPr marL="44450" marR="44450" marT="0" marB="0" anchor="b">
                    <a:solidFill>
                      <a:schemeClr val="tx2"/>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66265483"/>
                  </a:ext>
                </a:extLst>
              </a:tr>
              <a:tr h="183600">
                <a:tc>
                  <a:txBody>
                    <a:bodyPr/>
                    <a:lstStyle/>
                    <a:p>
                      <a:r>
                        <a:rPr lang="it-IT" sz="1100">
                          <a:effectLst/>
                        </a:rPr>
                        <a:t>anno provvedimento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250.999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100" kern="1200">
                          <a:solidFill>
                            <a:schemeClr val="dk1"/>
                          </a:solidFill>
                          <a:effectLst/>
                          <a:latin typeface="+mn-lt"/>
                          <a:ea typeface="+mn-ea"/>
                          <a:cs typeface="+mn-cs"/>
                        </a:rPr>
                        <a:t> 96,2%</a:t>
                      </a:r>
                    </a:p>
                  </a:txBody>
                  <a:tcPr marL="0" marR="0" marT="0" marB="0" anchor="ctr"/>
                </a:tc>
                <a:extLst>
                  <a:ext uri="{0D108BD9-81ED-4DB2-BD59-A6C34878D82A}">
                    <a16:rowId xmlns:a16="http://schemas.microsoft.com/office/drawing/2014/main" val="1791246348"/>
                  </a:ext>
                </a:extLst>
              </a:tr>
              <a:tr h="183600">
                <a:tc>
                  <a:txBody>
                    <a:bodyPr/>
                    <a:lstStyle/>
                    <a:p>
                      <a:r>
                        <a:rPr lang="it-IT" sz="1100">
                          <a:effectLst/>
                        </a:rPr>
                        <a:t>autorità emittente (ricerche con almeno una autorità </a:t>
                      </a:r>
                      <a:r>
                        <a:rPr lang="it-IT" sz="1100" err="1">
                          <a:effectLst/>
                        </a:rPr>
                        <a:t>emitt</a:t>
                      </a:r>
                      <a:r>
                        <a:rPr lang="it-IT" sz="1100">
                          <a:effectLst/>
                        </a:rPr>
                        <a:t>.)</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138.491</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53,1%</a:t>
                      </a:r>
                    </a:p>
                  </a:txBody>
                  <a:tcPr marL="0" marR="0" marT="0" marB="0" anchor="ctr"/>
                </a:tc>
                <a:extLst>
                  <a:ext uri="{0D108BD9-81ED-4DB2-BD59-A6C34878D82A}">
                    <a16:rowId xmlns:a16="http://schemas.microsoft.com/office/drawing/2014/main" val="2330352587"/>
                  </a:ext>
                </a:extLst>
              </a:tr>
              <a:tr h="183600">
                <a:tc>
                  <a:txBody>
                    <a:bodyPr/>
                    <a:lstStyle/>
                    <a:p>
                      <a:r>
                        <a:rPr lang="it-IT" sz="1100">
                          <a:effectLst/>
                        </a:rPr>
                        <a:t>esito giudizio</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76.997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100" kern="1200">
                          <a:solidFill>
                            <a:schemeClr val="dk1"/>
                          </a:solidFill>
                          <a:effectLst/>
                          <a:latin typeface="+mn-lt"/>
                          <a:ea typeface="+mn-ea"/>
                          <a:cs typeface="+mn-cs"/>
                        </a:rPr>
                        <a:t>29,5%</a:t>
                      </a:r>
                    </a:p>
                  </a:txBody>
                  <a:tcPr marL="0" marR="0" marT="0" marB="0" anchor="ctr"/>
                </a:tc>
                <a:extLst>
                  <a:ext uri="{0D108BD9-81ED-4DB2-BD59-A6C34878D82A}">
                    <a16:rowId xmlns:a16="http://schemas.microsoft.com/office/drawing/2014/main" val="4176365424"/>
                  </a:ext>
                </a:extLst>
              </a:tr>
              <a:tr h="183600">
                <a:tc>
                  <a:txBody>
                    <a:bodyPr/>
                    <a:lstStyle/>
                    <a:p>
                      <a:r>
                        <a:rPr lang="it-IT" sz="1100">
                          <a:effectLst/>
                        </a:rPr>
                        <a:t>numero provvedimento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12.290</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4,7%</a:t>
                      </a:r>
                    </a:p>
                  </a:txBody>
                  <a:tcPr marL="0" marR="0" marT="0" marB="0" anchor="ctr"/>
                </a:tc>
                <a:extLst>
                  <a:ext uri="{0D108BD9-81ED-4DB2-BD59-A6C34878D82A}">
                    <a16:rowId xmlns:a16="http://schemas.microsoft.com/office/drawing/2014/main" val="808022375"/>
                  </a:ext>
                </a:extLst>
              </a:tr>
              <a:tr h="183600">
                <a:tc>
                  <a:txBody>
                    <a:bodyPr/>
                    <a:lstStyle/>
                    <a:p>
                      <a:r>
                        <a:rPr lang="it-IT" sz="1100">
                          <a:effectLst/>
                        </a:rPr>
                        <a:t>grado autorità emittente</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10.649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100" kern="1200">
                          <a:solidFill>
                            <a:schemeClr val="dk1"/>
                          </a:solidFill>
                          <a:effectLst/>
                          <a:latin typeface="+mn-lt"/>
                          <a:ea typeface="+mn-ea"/>
                          <a:cs typeface="+mn-cs"/>
                        </a:rPr>
                        <a:t>4,1%</a:t>
                      </a:r>
                    </a:p>
                  </a:txBody>
                  <a:tcPr marL="0" marR="0" marT="0" marB="0" anchor="ctr"/>
                </a:tc>
                <a:extLst>
                  <a:ext uri="{0D108BD9-81ED-4DB2-BD59-A6C34878D82A}">
                    <a16:rowId xmlns:a16="http://schemas.microsoft.com/office/drawing/2014/main" val="3966310522"/>
                  </a:ext>
                </a:extLst>
              </a:tr>
              <a:tr h="183600">
                <a:tc>
                  <a:txBody>
                    <a:bodyPr/>
                    <a:lstStyle/>
                    <a:p>
                      <a:r>
                        <a:rPr lang="it-IT" sz="1100">
                          <a:effectLst/>
                        </a:rPr>
                        <a:t>spese giudizio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a:t>
                      </a:r>
                      <a:r>
                        <a:rPr lang="it-IT" sz="1100" kern="1200">
                          <a:solidFill>
                            <a:schemeClr val="dk1"/>
                          </a:solidFill>
                          <a:effectLst/>
                          <a:latin typeface="+mn-lt"/>
                          <a:ea typeface="+mn-ea"/>
                          <a:cs typeface="+mn-cs"/>
                        </a:rPr>
                        <a:t>2.295 </a:t>
                      </a:r>
                    </a:p>
                  </a:txBody>
                  <a:tcPr marL="44450" marR="44450" marT="0" marB="0" anchor="b"/>
                </a:tc>
                <a:tc>
                  <a:txBody>
                    <a:bodyPr/>
                    <a:lstStyle/>
                    <a:p>
                      <a:pPr marL="0" marR="0" lvl="0" indent="0" algn="ctr" defTabSz="685809" rtl="0" eaLnBrk="1" fontAlgn="auto" latinLnBrk="0" hangingPunct="1">
                        <a:lnSpc>
                          <a:spcPct val="100000"/>
                        </a:lnSpc>
                        <a:spcBef>
                          <a:spcPts val="0"/>
                        </a:spcBef>
                        <a:spcAft>
                          <a:spcPts val="0"/>
                        </a:spcAft>
                        <a:buClrTx/>
                        <a:buSzTx/>
                        <a:buFontTx/>
                        <a:buNone/>
                        <a:tabLst/>
                        <a:defRPr/>
                      </a:pPr>
                      <a:r>
                        <a:rPr lang="it-IT" sz="1100" kern="1200">
                          <a:solidFill>
                            <a:schemeClr val="dk1"/>
                          </a:solidFill>
                          <a:effectLst/>
                          <a:latin typeface="+mn-lt"/>
                          <a:ea typeface="+mn-ea"/>
                          <a:cs typeface="+mn-cs"/>
                        </a:rPr>
                        <a:t> 0,9%</a:t>
                      </a:r>
                    </a:p>
                  </a:txBody>
                  <a:tcPr marL="0" marR="0" marT="0" marB="0" anchor="ctr"/>
                </a:tc>
                <a:extLst>
                  <a:ext uri="{0D108BD9-81ED-4DB2-BD59-A6C34878D82A}">
                    <a16:rowId xmlns:a16="http://schemas.microsoft.com/office/drawing/2014/main" val="1550941400"/>
                  </a:ext>
                </a:extLst>
              </a:tr>
              <a:tr h="183600">
                <a:tc>
                  <a:txBody>
                    <a:bodyPr/>
                    <a:lstStyle/>
                    <a:p>
                      <a:r>
                        <a:rPr lang="it-IT" sz="1100">
                          <a:effectLst/>
                        </a:rPr>
                        <a:t>presenza appello</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2.280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marL="0" marR="0" lvl="0" indent="0" algn="ctr" defTabSz="685809" rtl="0" eaLnBrk="1" fontAlgn="auto" latinLnBrk="0" hangingPunct="1">
                        <a:lnSpc>
                          <a:spcPct val="100000"/>
                        </a:lnSpc>
                        <a:spcBef>
                          <a:spcPts val="0"/>
                        </a:spcBef>
                        <a:spcAft>
                          <a:spcPts val="0"/>
                        </a:spcAft>
                        <a:buClrTx/>
                        <a:buSzTx/>
                        <a:buFontTx/>
                        <a:buNone/>
                        <a:tabLst/>
                        <a:defRPr/>
                      </a:pPr>
                      <a:r>
                        <a:rPr lang="it-IT" sz="1100" kern="1200">
                          <a:solidFill>
                            <a:schemeClr val="dk1"/>
                          </a:solidFill>
                          <a:effectLst/>
                          <a:latin typeface="+mn-lt"/>
                          <a:ea typeface="+mn-ea"/>
                          <a:cs typeface="+mn-cs"/>
                        </a:rPr>
                        <a:t> 0,9%</a:t>
                      </a:r>
                    </a:p>
                  </a:txBody>
                  <a:tcPr marL="0" marR="0" marT="0" marB="0" anchor="ctr"/>
                </a:tc>
                <a:extLst>
                  <a:ext uri="{0D108BD9-81ED-4DB2-BD59-A6C34878D82A}">
                    <a16:rowId xmlns:a16="http://schemas.microsoft.com/office/drawing/2014/main" val="1170640580"/>
                  </a:ext>
                </a:extLst>
              </a:tr>
              <a:tr h="183600">
                <a:tc>
                  <a:txBody>
                    <a:bodyPr/>
                    <a:lstStyle/>
                    <a:p>
                      <a:r>
                        <a:rPr lang="it-IT" sz="1100">
                          <a:effectLst/>
                          <a:latin typeface="Calibri" panose="020F0502020204030204" pitchFamily="34" charset="0"/>
                          <a:ea typeface="Aptos" panose="020B0004020202020204" pitchFamily="34" charset="0"/>
                        </a:rPr>
                        <a:t>tipo di giudizio</a:t>
                      </a:r>
                    </a:p>
                  </a:txBody>
                  <a:tcPr marL="44450" marR="44450" marT="0" marB="0" anchor="b"/>
                </a:tc>
                <a:tc>
                  <a:txBody>
                    <a:bodyPr/>
                    <a:lstStyle/>
                    <a:p>
                      <a:pPr algn="l"/>
                      <a:r>
                        <a:rPr lang="it-IT" sz="1100">
                          <a:effectLst/>
                        </a:rPr>
                        <a:t>           1.630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marL="0" marR="0" lvl="0" indent="0" algn="ctr" defTabSz="685809" rtl="0" eaLnBrk="1" fontAlgn="auto" latinLnBrk="0" hangingPunct="1">
                        <a:lnSpc>
                          <a:spcPct val="100000"/>
                        </a:lnSpc>
                        <a:spcBef>
                          <a:spcPts val="0"/>
                        </a:spcBef>
                        <a:spcAft>
                          <a:spcPts val="0"/>
                        </a:spcAft>
                        <a:buClrTx/>
                        <a:buSzTx/>
                        <a:buFontTx/>
                        <a:buNone/>
                        <a:tabLst/>
                        <a:defRPr/>
                      </a:pPr>
                      <a:r>
                        <a:rPr lang="it-IT" sz="1100" kern="1200">
                          <a:solidFill>
                            <a:schemeClr val="dk1"/>
                          </a:solidFill>
                          <a:effectLst/>
                          <a:latin typeface="+mn-lt"/>
                          <a:ea typeface="+mn-ea"/>
                          <a:cs typeface="+mn-cs"/>
                        </a:rPr>
                        <a:t> 0,6%</a:t>
                      </a:r>
                    </a:p>
                  </a:txBody>
                  <a:tcPr marL="0" marR="0" marT="0" marB="0" anchor="ctr"/>
                </a:tc>
                <a:extLst>
                  <a:ext uri="{0D108BD9-81ED-4DB2-BD59-A6C34878D82A}">
                    <a16:rowId xmlns:a16="http://schemas.microsoft.com/office/drawing/2014/main" val="852854975"/>
                  </a:ext>
                </a:extLst>
              </a:tr>
              <a:tr h="183600">
                <a:tc>
                  <a:txBody>
                    <a:bodyPr/>
                    <a:lstStyle/>
                    <a:p>
                      <a:r>
                        <a:rPr lang="it-IT" sz="1100">
                          <a:effectLst/>
                        </a:rPr>
                        <a:t>ricerca provvedimenti massimati</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1.018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marL="0" marR="0" lvl="0" indent="0" algn="ctr" defTabSz="685809" rtl="0" eaLnBrk="1" fontAlgn="auto" latinLnBrk="0" hangingPunct="1">
                        <a:lnSpc>
                          <a:spcPct val="100000"/>
                        </a:lnSpc>
                        <a:spcBef>
                          <a:spcPts val="0"/>
                        </a:spcBef>
                        <a:spcAft>
                          <a:spcPts val="0"/>
                        </a:spcAft>
                        <a:buClrTx/>
                        <a:buSzTx/>
                        <a:buFontTx/>
                        <a:buNone/>
                        <a:tabLst/>
                        <a:defRPr/>
                      </a:pPr>
                      <a:r>
                        <a:rPr lang="it-IT" sz="1100" kern="1200">
                          <a:solidFill>
                            <a:schemeClr val="dk1"/>
                          </a:solidFill>
                          <a:effectLst/>
                          <a:latin typeface="+mn-lt"/>
                          <a:ea typeface="+mn-ea"/>
                          <a:cs typeface="+mn-cs"/>
                        </a:rPr>
                        <a:t> 0,4%</a:t>
                      </a:r>
                    </a:p>
                  </a:txBody>
                  <a:tcPr marL="0" marR="0" marT="0" marB="0" anchor="ctr"/>
                </a:tc>
                <a:extLst>
                  <a:ext uri="{0D108BD9-81ED-4DB2-BD59-A6C34878D82A}">
                    <a16:rowId xmlns:a16="http://schemas.microsoft.com/office/drawing/2014/main" val="561452345"/>
                  </a:ext>
                </a:extLst>
              </a:tr>
              <a:tr h="183600">
                <a:tc>
                  <a:txBody>
                    <a:bodyPr/>
                    <a:lstStyle/>
                    <a:p>
                      <a:r>
                        <a:rPr lang="it-IT" sz="1100">
                          <a:effectLst/>
                        </a:rPr>
                        <a:t>Cassazione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659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marL="0" marR="0" lvl="0" indent="0" algn="ctr" defTabSz="685809" rtl="0" eaLnBrk="1" fontAlgn="auto" latinLnBrk="0" hangingPunct="1">
                        <a:lnSpc>
                          <a:spcPct val="100000"/>
                        </a:lnSpc>
                        <a:spcBef>
                          <a:spcPts val="0"/>
                        </a:spcBef>
                        <a:spcAft>
                          <a:spcPts val="0"/>
                        </a:spcAft>
                        <a:buClrTx/>
                        <a:buSzTx/>
                        <a:buFontTx/>
                        <a:buNone/>
                        <a:tabLst/>
                        <a:defRPr/>
                      </a:pPr>
                      <a:r>
                        <a:rPr lang="it-IT" sz="1100" kern="1200">
                          <a:solidFill>
                            <a:schemeClr val="dk1"/>
                          </a:solidFill>
                          <a:effectLst/>
                          <a:latin typeface="+mn-lt"/>
                          <a:ea typeface="+mn-ea"/>
                          <a:cs typeface="+mn-cs"/>
                        </a:rPr>
                        <a:t> 0,3%</a:t>
                      </a:r>
                    </a:p>
                  </a:txBody>
                  <a:tcPr marL="0" marR="0" marT="0" marB="0" anchor="ctr"/>
                </a:tc>
                <a:extLst>
                  <a:ext uri="{0D108BD9-81ED-4DB2-BD59-A6C34878D82A}">
                    <a16:rowId xmlns:a16="http://schemas.microsoft.com/office/drawing/2014/main" val="1913288576"/>
                  </a:ext>
                </a:extLst>
              </a:tr>
            </a:tbl>
          </a:graphicData>
        </a:graphic>
      </p:graphicFrame>
    </p:spTree>
    <p:extLst>
      <p:ext uri="{BB962C8B-B14F-4D97-AF65-F5344CB8AC3E}">
        <p14:creationId xmlns:p14="http://schemas.microsoft.com/office/powerpoint/2010/main" val="279841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D057E-73F3-1B3B-9C41-19E9ABE69E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35455A-21C3-439B-21CA-2B94E908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10ACF80-ED9F-352C-257B-6B720EDD4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FCD6A3A6-93C8-0835-E1EF-217724C8E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7A09BB62-CF34-9906-C380-63C0E2CE4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024C4C6F-0675-33F7-2333-3223C2480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61173F77-48DF-454E-58CE-9D0C3E316ABB}"/>
              </a:ext>
            </a:extLst>
          </p:cNvPr>
          <p:cNvSpPr>
            <a:spLocks noGrp="1"/>
          </p:cNvSpPr>
          <p:nvPr>
            <p:ph type="title"/>
          </p:nvPr>
        </p:nvSpPr>
        <p:spPr>
          <a:xfrm>
            <a:off x="561187" y="208903"/>
            <a:ext cx="7421963" cy="775252"/>
          </a:xfrm>
        </p:spPr>
        <p:txBody>
          <a:bodyPr>
            <a:normAutofit fontScale="90000"/>
          </a:bodyPr>
          <a:lstStyle/>
          <a:p>
            <a:r>
              <a:rPr lang="it-IT" sz="2800" b="1">
                <a:solidFill>
                  <a:schemeClr val="bg1"/>
                </a:solidFill>
                <a:latin typeface="Poppins"/>
              </a:rPr>
              <a:t>Statistiche delle tipologie di ricerca effettuate sulla Banca dati</a:t>
            </a:r>
          </a:p>
        </p:txBody>
      </p:sp>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E9A55DA8-42A1-F5D0-FFDC-0F01F9EBBB6B}"/>
              </a:ext>
            </a:extLst>
          </p:cNvPr>
          <p:cNvPicPr>
            <a:picLocks noChangeAspect="1"/>
          </p:cNvPicPr>
          <p:nvPr/>
        </p:nvPicPr>
        <p:blipFill>
          <a:blip r:embed="rId3"/>
          <a:stretch>
            <a:fillRect/>
          </a:stretch>
        </p:blipFill>
        <p:spPr>
          <a:xfrm>
            <a:off x="235412" y="4495681"/>
            <a:ext cx="2368688" cy="534258"/>
          </a:xfrm>
          <a:prstGeom prst="rect">
            <a:avLst/>
          </a:prstGeom>
        </p:spPr>
      </p:pic>
      <p:pic>
        <p:nvPicPr>
          <p:cNvPr id="6" name="Elemento grafico 5">
            <a:extLst>
              <a:ext uri="{FF2B5EF4-FFF2-40B4-BE49-F238E27FC236}">
                <a16:creationId xmlns:a16="http://schemas.microsoft.com/office/drawing/2014/main" id="{D09A43CA-4ADD-192A-9EF5-EDD3D518FA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3512" y="3935123"/>
            <a:ext cx="2328642" cy="1768937"/>
          </a:xfrm>
          <a:prstGeom prst="rect">
            <a:avLst/>
          </a:prstGeom>
        </p:spPr>
      </p:pic>
      <p:sp>
        <p:nvSpPr>
          <p:cNvPr id="3" name="Rectangle 1">
            <a:extLst>
              <a:ext uri="{FF2B5EF4-FFF2-40B4-BE49-F238E27FC236}">
                <a16:creationId xmlns:a16="http://schemas.microsoft.com/office/drawing/2014/main" id="{FF5AFF5E-0BC0-AA23-F3F8-1040EDE2FAFE}"/>
              </a:ext>
            </a:extLst>
          </p:cNvPr>
          <p:cNvSpPr txBox="1">
            <a:spLocks noChangeArrowheads="1"/>
          </p:cNvSpPr>
          <p:nvPr/>
        </p:nvSpPr>
        <p:spPr bwMode="auto">
          <a:xfrm>
            <a:off x="2515504" y="1667525"/>
            <a:ext cx="3073277" cy="2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lvl1pPr algn="l" defTabSz="685800" rtl="0" eaLnBrk="0" fontAlgn="base" latinLnBrk="0" hangingPunct="0">
              <a:lnSpc>
                <a:spcPct val="90000"/>
              </a:lnSpc>
              <a:spcBef>
                <a:spcPct val="0"/>
              </a:spcBef>
              <a:spcAft>
                <a:spcPct val="0"/>
              </a:spcAft>
              <a:buNone/>
              <a:defRPr sz="33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lnSpc>
                <a:spcPct val="100000"/>
              </a:lnSpc>
            </a:pPr>
            <a:r>
              <a:rPr lang="it-IT" altLang="it-IT" sz="1001" b="1">
                <a:solidFill>
                  <a:schemeClr val="accent1">
                    <a:lumMod val="50000"/>
                  </a:schemeClr>
                </a:solidFill>
                <a:latin typeface="Segoe UI" panose="020B0502040204020203" pitchFamily="34" charset="0"/>
                <a:ea typeface="Times New Roman" panose="02020603050405020304" pitchFamily="18" charset="0"/>
                <a:cs typeface="Segoe UI" panose="020B0502040204020203" pitchFamily="34" charset="0"/>
              </a:rPr>
              <a:t>periodo di osservazione: 01/9/2025 - 30/9/2025</a:t>
            </a:r>
            <a:endParaRPr lang="it-IT" altLang="it-IT" sz="601">
              <a:solidFill>
                <a:schemeClr val="accent1">
                  <a:lumMod val="50000"/>
                </a:schemeClr>
              </a:solidFill>
            </a:endParaRPr>
          </a:p>
        </p:txBody>
      </p:sp>
      <p:graphicFrame>
        <p:nvGraphicFramePr>
          <p:cNvPr id="7" name="Tabella 6">
            <a:extLst>
              <a:ext uri="{FF2B5EF4-FFF2-40B4-BE49-F238E27FC236}">
                <a16:creationId xmlns:a16="http://schemas.microsoft.com/office/drawing/2014/main" id="{99C3F58B-7F20-042C-2A00-083CA18004C4}"/>
              </a:ext>
            </a:extLst>
          </p:cNvPr>
          <p:cNvGraphicFramePr>
            <a:graphicFrameLocks noGrp="1"/>
          </p:cNvGraphicFramePr>
          <p:nvPr>
            <p:extLst>
              <p:ext uri="{D42A27DB-BD31-4B8C-83A1-F6EECF244321}">
                <p14:modId xmlns:p14="http://schemas.microsoft.com/office/powerpoint/2010/main" val="1083427730"/>
              </p:ext>
            </p:extLst>
          </p:nvPr>
        </p:nvGraphicFramePr>
        <p:xfrm>
          <a:off x="1175657" y="1977885"/>
          <a:ext cx="6063917" cy="734400"/>
        </p:xfrm>
        <a:graphic>
          <a:graphicData uri="http://schemas.openxmlformats.org/drawingml/2006/table">
            <a:tbl>
              <a:tblPr firstRow="1" firstCol="1" bandRow="1">
                <a:tableStyleId>{5C22544A-7EE6-4342-B048-85BDC9FD1C3A}</a:tableStyleId>
              </a:tblPr>
              <a:tblGrid>
                <a:gridCol w="3921189">
                  <a:extLst>
                    <a:ext uri="{9D8B030D-6E8A-4147-A177-3AD203B41FA5}">
                      <a16:colId xmlns:a16="http://schemas.microsoft.com/office/drawing/2014/main" val="2744261839"/>
                    </a:ext>
                  </a:extLst>
                </a:gridCol>
                <a:gridCol w="1135312">
                  <a:extLst>
                    <a:ext uri="{9D8B030D-6E8A-4147-A177-3AD203B41FA5}">
                      <a16:colId xmlns:a16="http://schemas.microsoft.com/office/drawing/2014/main" val="3441556814"/>
                    </a:ext>
                  </a:extLst>
                </a:gridCol>
                <a:gridCol w="1007416">
                  <a:extLst>
                    <a:ext uri="{9D8B030D-6E8A-4147-A177-3AD203B41FA5}">
                      <a16:colId xmlns:a16="http://schemas.microsoft.com/office/drawing/2014/main" val="670206559"/>
                    </a:ext>
                  </a:extLst>
                </a:gridCol>
              </a:tblGrid>
              <a:tr h="183600">
                <a:tc>
                  <a:txBody>
                    <a:bodyPr/>
                    <a:lstStyle/>
                    <a:p>
                      <a:r>
                        <a:rPr lang="it-IT" sz="1100">
                          <a:effectLst/>
                        </a:rPr>
                        <a:t>Ricerche suddivise per tipologia documento</a:t>
                      </a:r>
                      <a:endParaRPr lang="it-IT" sz="1100">
                        <a:effectLst/>
                        <a:latin typeface="Calibri" panose="020F0502020204030204" pitchFamily="34" charset="0"/>
                        <a:ea typeface="Aptos" panose="020B0004020202020204" pitchFamily="34" charset="0"/>
                      </a:endParaRPr>
                    </a:p>
                  </a:txBody>
                  <a:tcPr marL="44450" marR="44450" marT="0" marB="0" anchor="b">
                    <a:solidFill>
                      <a:schemeClr val="tx2"/>
                    </a:solidFill>
                  </a:tcPr>
                </a:tc>
                <a:tc>
                  <a:txBody>
                    <a:bodyPr/>
                    <a:lstStyle/>
                    <a:p>
                      <a:r>
                        <a:rPr lang="it-IT" sz="1100">
                          <a:effectLst/>
                        </a:rPr>
                        <a:t>         277.759 </a:t>
                      </a:r>
                      <a:endParaRPr lang="it-IT" sz="1100">
                        <a:effectLst/>
                        <a:latin typeface="Calibri" panose="020F0502020204030204" pitchFamily="34" charset="0"/>
                        <a:ea typeface="Aptos" panose="020B0004020202020204" pitchFamily="34" charset="0"/>
                      </a:endParaRPr>
                    </a:p>
                  </a:txBody>
                  <a:tcPr marL="44450" marR="44450" marT="0" marB="0" anchor="b">
                    <a:solidFill>
                      <a:schemeClr val="tx2"/>
                    </a:solidFill>
                  </a:tcPr>
                </a:tc>
                <a:tc>
                  <a:txBody>
                    <a:bodyPr/>
                    <a:lstStyle/>
                    <a:p>
                      <a:r>
                        <a:rPr lang="it-IT" sz="1200">
                          <a:effectLst/>
                        </a:rPr>
                        <a:t> </a:t>
                      </a:r>
                      <a:endParaRPr lang="it-IT" sz="12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solidFill>
                      <a:schemeClr val="tx2"/>
                    </a:solidFill>
                  </a:tcPr>
                </a:tc>
                <a:extLst>
                  <a:ext uri="{0D108BD9-81ED-4DB2-BD59-A6C34878D82A}">
                    <a16:rowId xmlns:a16="http://schemas.microsoft.com/office/drawing/2014/main" val="3962466950"/>
                  </a:ext>
                </a:extLst>
              </a:tr>
              <a:tr h="183600">
                <a:tc>
                  <a:txBody>
                    <a:bodyPr/>
                    <a:lstStyle/>
                    <a:p>
                      <a:r>
                        <a:rPr lang="it-IT" sz="1100">
                          <a:effectLst/>
                        </a:rPr>
                        <a:t>Sentenza</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275.077 </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99%</a:t>
                      </a:r>
                    </a:p>
                  </a:txBody>
                  <a:tcPr marL="0" marR="0" marT="0" marB="0" anchor="ctr"/>
                </a:tc>
                <a:extLst>
                  <a:ext uri="{0D108BD9-81ED-4DB2-BD59-A6C34878D82A}">
                    <a16:rowId xmlns:a16="http://schemas.microsoft.com/office/drawing/2014/main" val="700605934"/>
                  </a:ext>
                </a:extLst>
              </a:tr>
              <a:tr h="183600">
                <a:tc>
                  <a:txBody>
                    <a:bodyPr/>
                    <a:lstStyle/>
                    <a:p>
                      <a:r>
                        <a:rPr lang="it-IT" sz="1100">
                          <a:effectLst/>
                        </a:rPr>
                        <a:t>Ordinanza di rinvio/rimessione</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l"/>
                      <a:r>
                        <a:rPr lang="it-IT" sz="1100">
                          <a:effectLst/>
                        </a:rPr>
                        <a:t>              276</a:t>
                      </a:r>
                      <a:endParaRPr lang="it-IT" sz="1100">
                        <a:effectLst/>
                        <a:latin typeface="Calibri" panose="020F0502020204030204" pitchFamily="34" charset="0"/>
                        <a:ea typeface="Aptos" panose="020B0004020202020204" pitchFamily="34" charset="0"/>
                      </a:endParaRPr>
                    </a:p>
                  </a:txBody>
                  <a:tcPr marL="44450" marR="44450" marT="0" marB="0" anchor="b"/>
                </a:tc>
                <a:tc>
                  <a:txBody>
                    <a:bodyPr/>
                    <a:lstStyle/>
                    <a:p>
                      <a:pPr algn="ctr"/>
                      <a:r>
                        <a:rPr lang="it-IT" sz="1200">
                          <a:effectLst/>
                        </a:rPr>
                        <a:t> </a:t>
                      </a:r>
                      <a:r>
                        <a:rPr lang="it-IT" sz="1100" kern="1200">
                          <a:solidFill>
                            <a:schemeClr val="dk1"/>
                          </a:solidFill>
                          <a:effectLst/>
                          <a:latin typeface="+mn-lt"/>
                          <a:ea typeface="+mn-ea"/>
                          <a:cs typeface="+mn-cs"/>
                        </a:rPr>
                        <a:t>0,1%</a:t>
                      </a:r>
                    </a:p>
                  </a:txBody>
                  <a:tcPr marL="0" marR="0" marT="0" marB="0" anchor="ctr"/>
                </a:tc>
                <a:extLst>
                  <a:ext uri="{0D108BD9-81ED-4DB2-BD59-A6C34878D82A}">
                    <a16:rowId xmlns:a16="http://schemas.microsoft.com/office/drawing/2014/main" val="1989256366"/>
                  </a:ext>
                </a:extLst>
              </a:tr>
              <a:tr h="183600">
                <a:tc>
                  <a:txBody>
                    <a:bodyPr/>
                    <a:lstStyle/>
                    <a:p>
                      <a:pPr marL="0" marR="0" lvl="0" indent="0" algn="l" defTabSz="685809" rtl="0" eaLnBrk="1" fontAlgn="auto" latinLnBrk="0" hangingPunct="1">
                        <a:lnSpc>
                          <a:spcPct val="100000"/>
                        </a:lnSpc>
                        <a:spcBef>
                          <a:spcPts val="0"/>
                        </a:spcBef>
                        <a:spcAft>
                          <a:spcPts val="0"/>
                        </a:spcAft>
                        <a:buClrTx/>
                        <a:buSzTx/>
                        <a:buFontTx/>
                        <a:buNone/>
                        <a:tabLst/>
                        <a:defRPr/>
                      </a:pPr>
                      <a:r>
                        <a:rPr lang="it-IT" sz="1100">
                          <a:effectLst/>
                        </a:rPr>
                        <a:t>Tutti</a:t>
                      </a:r>
                      <a:endParaRPr lang="it-IT" sz="1100">
                        <a:effectLst/>
                        <a:latin typeface="Calibri" panose="020F0502020204030204" pitchFamily="34" charset="0"/>
                        <a:ea typeface="+mn-ea"/>
                      </a:endParaRPr>
                    </a:p>
                  </a:txBody>
                  <a:tcPr marL="44450" marR="44450" marT="0" marB="0"/>
                </a:tc>
                <a:tc>
                  <a:txBody>
                    <a:bodyPr/>
                    <a:lstStyle/>
                    <a:p>
                      <a:pPr algn="l"/>
                      <a:r>
                        <a:rPr lang="it-IT" sz="1100" kern="1200">
                          <a:solidFill>
                            <a:schemeClr val="dk1"/>
                          </a:solidFill>
                          <a:effectLst/>
                          <a:latin typeface="+mn-lt"/>
                          <a:ea typeface="+mn-ea"/>
                          <a:cs typeface="+mn-cs"/>
                        </a:rPr>
                        <a:t>            2.406</a:t>
                      </a:r>
                    </a:p>
                  </a:txBody>
                  <a:tcPr marL="44450" marR="44450" marT="0" marB="0"/>
                </a:tc>
                <a:tc>
                  <a:txBody>
                    <a:bodyPr/>
                    <a:lstStyle/>
                    <a:p>
                      <a:pPr algn="ctr"/>
                      <a:r>
                        <a:rPr lang="it-IT" sz="1100" kern="1200">
                          <a:solidFill>
                            <a:schemeClr val="dk1"/>
                          </a:solidFill>
                          <a:effectLst/>
                          <a:latin typeface="+mn-lt"/>
                          <a:ea typeface="+mn-ea"/>
                          <a:cs typeface="+mn-cs"/>
                        </a:rPr>
                        <a:t>0,9%</a:t>
                      </a:r>
                    </a:p>
                  </a:txBody>
                  <a:tcPr marL="0" marR="0" marT="0" marB="0" anchor="ctr"/>
                </a:tc>
                <a:extLst>
                  <a:ext uri="{0D108BD9-81ED-4DB2-BD59-A6C34878D82A}">
                    <a16:rowId xmlns:a16="http://schemas.microsoft.com/office/drawing/2014/main" val="2802600631"/>
                  </a:ext>
                </a:extLst>
              </a:tr>
            </a:tbl>
          </a:graphicData>
        </a:graphic>
      </p:graphicFrame>
    </p:spTree>
    <p:extLst>
      <p:ext uri="{BB962C8B-B14F-4D97-AF65-F5344CB8AC3E}">
        <p14:creationId xmlns:p14="http://schemas.microsoft.com/office/powerpoint/2010/main" val="101981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D057E-73F3-1B3B-9C41-19E9ABE69E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35455A-21C3-439B-21CA-2B94E908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10ACF80-ED9F-352C-257B-6B720EDD4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FCD6A3A6-93C8-0835-E1EF-217724C8E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7A09BB62-CF34-9906-C380-63C0E2CE4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024C4C6F-0675-33F7-2333-3223C2480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61173F77-48DF-454E-58CE-9D0C3E316ABB}"/>
              </a:ext>
            </a:extLst>
          </p:cNvPr>
          <p:cNvSpPr>
            <a:spLocks noGrp="1"/>
          </p:cNvSpPr>
          <p:nvPr>
            <p:ph type="title"/>
          </p:nvPr>
        </p:nvSpPr>
        <p:spPr>
          <a:xfrm>
            <a:off x="561187" y="208903"/>
            <a:ext cx="7421963" cy="775252"/>
          </a:xfrm>
        </p:spPr>
        <p:txBody>
          <a:bodyPr>
            <a:normAutofit fontScale="90000"/>
          </a:bodyPr>
          <a:lstStyle/>
          <a:p>
            <a:r>
              <a:rPr lang="it-IT" sz="2800" b="1">
                <a:solidFill>
                  <a:schemeClr val="bg1"/>
                </a:solidFill>
                <a:latin typeface="Poppins"/>
              </a:rPr>
              <a:t>Statistiche delle tipologie di ricerca effettuate sulla Banca dati</a:t>
            </a:r>
          </a:p>
        </p:txBody>
      </p:sp>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E9A55DA8-42A1-F5D0-FFDC-0F01F9EBBB6B}"/>
              </a:ext>
            </a:extLst>
          </p:cNvPr>
          <p:cNvPicPr>
            <a:picLocks noChangeAspect="1"/>
          </p:cNvPicPr>
          <p:nvPr/>
        </p:nvPicPr>
        <p:blipFill>
          <a:blip r:embed="rId3"/>
          <a:stretch>
            <a:fillRect/>
          </a:stretch>
        </p:blipFill>
        <p:spPr>
          <a:xfrm>
            <a:off x="235412" y="4495681"/>
            <a:ext cx="2368688" cy="534258"/>
          </a:xfrm>
          <a:prstGeom prst="rect">
            <a:avLst/>
          </a:prstGeom>
        </p:spPr>
      </p:pic>
      <p:pic>
        <p:nvPicPr>
          <p:cNvPr id="6" name="Elemento grafico 5">
            <a:extLst>
              <a:ext uri="{FF2B5EF4-FFF2-40B4-BE49-F238E27FC236}">
                <a16:creationId xmlns:a16="http://schemas.microsoft.com/office/drawing/2014/main" id="{D09A43CA-4ADD-192A-9EF5-EDD3D518FA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3512" y="3935123"/>
            <a:ext cx="2328642" cy="1768937"/>
          </a:xfrm>
          <a:prstGeom prst="rect">
            <a:avLst/>
          </a:prstGeom>
        </p:spPr>
      </p:pic>
      <p:sp>
        <p:nvSpPr>
          <p:cNvPr id="3" name="Rectangle 1">
            <a:extLst>
              <a:ext uri="{FF2B5EF4-FFF2-40B4-BE49-F238E27FC236}">
                <a16:creationId xmlns:a16="http://schemas.microsoft.com/office/drawing/2014/main" id="{FF5AFF5E-0BC0-AA23-F3F8-1040EDE2FAFE}"/>
              </a:ext>
            </a:extLst>
          </p:cNvPr>
          <p:cNvSpPr txBox="1">
            <a:spLocks noChangeArrowheads="1"/>
          </p:cNvSpPr>
          <p:nvPr/>
        </p:nvSpPr>
        <p:spPr bwMode="auto">
          <a:xfrm>
            <a:off x="2900515" y="1174331"/>
            <a:ext cx="3073277" cy="2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lvl1pPr algn="l" defTabSz="685800" rtl="0" eaLnBrk="0" fontAlgn="base" latinLnBrk="0" hangingPunct="0">
              <a:lnSpc>
                <a:spcPct val="90000"/>
              </a:lnSpc>
              <a:spcBef>
                <a:spcPct val="0"/>
              </a:spcBef>
              <a:spcAft>
                <a:spcPct val="0"/>
              </a:spcAft>
              <a:buNone/>
              <a:defRPr sz="33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lnSpc>
                <a:spcPct val="100000"/>
              </a:lnSpc>
            </a:pPr>
            <a:r>
              <a:rPr lang="it-IT" altLang="it-IT" sz="1001" b="1">
                <a:solidFill>
                  <a:schemeClr val="accent1">
                    <a:lumMod val="50000"/>
                  </a:schemeClr>
                </a:solidFill>
                <a:latin typeface="Segoe UI" panose="020B0502040204020203" pitchFamily="34" charset="0"/>
                <a:ea typeface="Times New Roman" panose="02020603050405020304" pitchFamily="18" charset="0"/>
                <a:cs typeface="Segoe UI" panose="020B0502040204020203" pitchFamily="34" charset="0"/>
              </a:rPr>
              <a:t>periodo di osservazione: 01/9/2025 - 30/9/2025</a:t>
            </a:r>
            <a:endParaRPr lang="it-IT" altLang="it-IT" sz="601">
              <a:solidFill>
                <a:schemeClr val="accent1">
                  <a:lumMod val="50000"/>
                </a:schemeClr>
              </a:solidFill>
            </a:endParaRPr>
          </a:p>
        </p:txBody>
      </p:sp>
      <p:graphicFrame>
        <p:nvGraphicFramePr>
          <p:cNvPr id="18" name="Tabella 17">
            <a:extLst>
              <a:ext uri="{FF2B5EF4-FFF2-40B4-BE49-F238E27FC236}">
                <a16:creationId xmlns:a16="http://schemas.microsoft.com/office/drawing/2014/main" id="{24D04121-2989-ECA0-2895-98B11D7ECF1F}"/>
              </a:ext>
            </a:extLst>
          </p:cNvPr>
          <p:cNvGraphicFramePr>
            <a:graphicFrameLocks noGrp="1"/>
          </p:cNvGraphicFramePr>
          <p:nvPr>
            <p:extLst>
              <p:ext uri="{D42A27DB-BD31-4B8C-83A1-F6EECF244321}">
                <p14:modId xmlns:p14="http://schemas.microsoft.com/office/powerpoint/2010/main" val="2734073304"/>
              </p:ext>
            </p:extLst>
          </p:nvPr>
        </p:nvGraphicFramePr>
        <p:xfrm>
          <a:off x="2428214" y="1380751"/>
          <a:ext cx="3862583" cy="619061"/>
        </p:xfrm>
        <a:graphic>
          <a:graphicData uri="http://schemas.openxmlformats.org/drawingml/2006/table">
            <a:tbl>
              <a:tblPr firstRow="1" bandRow="1">
                <a:tableStyleId>{5C22544A-7EE6-4342-B048-85BDC9FD1C3A}</a:tableStyleId>
              </a:tblPr>
              <a:tblGrid>
                <a:gridCol w="988550">
                  <a:extLst>
                    <a:ext uri="{9D8B030D-6E8A-4147-A177-3AD203B41FA5}">
                      <a16:colId xmlns:a16="http://schemas.microsoft.com/office/drawing/2014/main" val="246491258"/>
                    </a:ext>
                  </a:extLst>
                </a:gridCol>
                <a:gridCol w="2162568">
                  <a:extLst>
                    <a:ext uri="{9D8B030D-6E8A-4147-A177-3AD203B41FA5}">
                      <a16:colId xmlns:a16="http://schemas.microsoft.com/office/drawing/2014/main" val="269489368"/>
                    </a:ext>
                  </a:extLst>
                </a:gridCol>
                <a:gridCol w="711465">
                  <a:extLst>
                    <a:ext uri="{9D8B030D-6E8A-4147-A177-3AD203B41FA5}">
                      <a16:colId xmlns:a16="http://schemas.microsoft.com/office/drawing/2014/main" val="3215181575"/>
                    </a:ext>
                  </a:extLst>
                </a:gridCol>
              </a:tblGrid>
              <a:tr h="183101">
                <a:tc>
                  <a:txBody>
                    <a:bodyPr/>
                    <a:lstStyle/>
                    <a:p>
                      <a:pPr algn="ctr" fontAlgn="b"/>
                      <a:r>
                        <a:rPr lang="it-IT" sz="900" u="none" strike="noStrike">
                          <a:effectLst/>
                        </a:rPr>
                        <a:t> Grado Corte </a:t>
                      </a:r>
                      <a:endParaRPr lang="it-IT" sz="900" b="1" i="1" u="none" strike="noStrike">
                        <a:solidFill>
                          <a:srgbClr val="000000"/>
                        </a:solidFill>
                        <a:effectLst/>
                        <a:latin typeface="Calibri" panose="020F0502020204030204" pitchFamily="34" charset="0"/>
                      </a:endParaRPr>
                    </a:p>
                  </a:txBody>
                  <a:tcPr marL="8160" marR="8160" marT="8160" marB="0" anchor="b"/>
                </a:tc>
                <a:tc>
                  <a:txBody>
                    <a:bodyPr/>
                    <a:lstStyle/>
                    <a:p>
                      <a:pPr algn="ctr" fontAlgn="b"/>
                      <a:r>
                        <a:rPr lang="it-IT" sz="900" u="none" strike="noStrike">
                          <a:effectLst/>
                        </a:rPr>
                        <a:t> numero ricerche </a:t>
                      </a:r>
                      <a:endParaRPr lang="it-IT" sz="900" b="1" i="1" u="none" strike="noStrike">
                        <a:solidFill>
                          <a:srgbClr val="000000"/>
                        </a:solidFill>
                        <a:effectLst/>
                        <a:latin typeface="Calibri" panose="020F0502020204030204" pitchFamily="34" charset="0"/>
                      </a:endParaRPr>
                    </a:p>
                  </a:txBody>
                  <a:tcPr marL="8160" marR="8160" marT="8160" marB="0" anchor="b"/>
                </a:tc>
                <a:tc>
                  <a:txBody>
                    <a:bodyPr/>
                    <a:lstStyle/>
                    <a:p>
                      <a:pPr algn="ctr" fontAlgn="b"/>
                      <a:r>
                        <a:rPr lang="it-IT" sz="900" u="none" strike="noStrike">
                          <a:effectLst/>
                        </a:rPr>
                        <a:t> </a:t>
                      </a:r>
                      <a:r>
                        <a:rPr lang="it-IT" sz="900" u="none" strike="noStrike" err="1">
                          <a:effectLst/>
                        </a:rPr>
                        <a:t>perc</a:t>
                      </a:r>
                      <a:r>
                        <a:rPr lang="it-IT" sz="900" u="none" strike="noStrike">
                          <a:effectLst/>
                        </a:rPr>
                        <a:t>. </a:t>
                      </a:r>
                      <a:endParaRPr lang="it-IT" sz="900" b="1" i="1" u="none" strike="noStrike">
                        <a:solidFill>
                          <a:srgbClr val="000000"/>
                        </a:solidFill>
                        <a:effectLst/>
                        <a:latin typeface="Calibri" panose="020F0502020204030204" pitchFamily="34" charset="0"/>
                      </a:endParaRPr>
                    </a:p>
                  </a:txBody>
                  <a:tcPr marL="8160" marR="8160" marT="8160" marB="0" anchor="b"/>
                </a:tc>
                <a:extLst>
                  <a:ext uri="{0D108BD9-81ED-4DB2-BD59-A6C34878D82A}">
                    <a16:rowId xmlns:a16="http://schemas.microsoft.com/office/drawing/2014/main" val="1784681311"/>
                  </a:ext>
                </a:extLst>
              </a:tr>
              <a:tr h="144000">
                <a:tc>
                  <a:txBody>
                    <a:bodyPr/>
                    <a:lstStyle/>
                    <a:p>
                      <a:pPr algn="ctr" fontAlgn="b"/>
                      <a:r>
                        <a:rPr lang="it-IT" sz="900" b="0" i="0" u="none" strike="noStrike">
                          <a:solidFill>
                            <a:srgbClr val="000000"/>
                          </a:solidFill>
                          <a:effectLst/>
                          <a:latin typeface="Calibri" panose="020F0502020204030204" pitchFamily="34" charset="0"/>
                        </a:rPr>
                        <a:t>1</a:t>
                      </a:r>
                    </a:p>
                  </a:txBody>
                  <a:tcPr marL="8160" marR="8160" marT="8160" marB="0" anchor="ctr"/>
                </a:tc>
                <a:tc>
                  <a:txBody>
                    <a:bodyPr/>
                    <a:lstStyle/>
                    <a:p>
                      <a:pPr algn="l" fontAlgn="b"/>
                      <a:r>
                        <a:rPr lang="it-IT" sz="900" u="none" strike="noStrike">
                          <a:effectLst/>
                        </a:rPr>
                        <a:t>                                   400.628 </a:t>
                      </a:r>
                      <a:endParaRPr lang="it-IT" sz="900" b="0" i="0" u="none" strike="noStrike">
                        <a:solidFill>
                          <a:srgbClr val="000000"/>
                        </a:solidFill>
                        <a:effectLst/>
                        <a:latin typeface="Calibri" panose="020F0502020204030204" pitchFamily="34" charset="0"/>
                      </a:endParaRPr>
                    </a:p>
                  </a:txBody>
                  <a:tcPr marL="8160" marR="8160" marT="8160" marB="0" anchor="b"/>
                </a:tc>
                <a:tc>
                  <a:txBody>
                    <a:bodyPr/>
                    <a:lstStyle/>
                    <a:p>
                      <a:pPr algn="ctr" fontAlgn="b"/>
                      <a:r>
                        <a:rPr lang="it-IT" sz="900" u="none" strike="noStrike">
                          <a:effectLst/>
                        </a:rPr>
                        <a:t>86%</a:t>
                      </a:r>
                      <a:endParaRPr lang="it-IT" sz="900" b="0" i="0" u="none" strike="noStrike">
                        <a:solidFill>
                          <a:srgbClr val="000000"/>
                        </a:solidFill>
                        <a:effectLst/>
                        <a:latin typeface="Calibri" panose="020F0502020204030204" pitchFamily="34" charset="0"/>
                      </a:endParaRPr>
                    </a:p>
                  </a:txBody>
                  <a:tcPr marL="8160" marR="8160" marT="8160" marB="0" anchor="b"/>
                </a:tc>
                <a:extLst>
                  <a:ext uri="{0D108BD9-81ED-4DB2-BD59-A6C34878D82A}">
                    <a16:rowId xmlns:a16="http://schemas.microsoft.com/office/drawing/2014/main" val="1881462029"/>
                  </a:ext>
                </a:extLst>
              </a:tr>
              <a:tr h="144000">
                <a:tc>
                  <a:txBody>
                    <a:bodyPr/>
                    <a:lstStyle/>
                    <a:p>
                      <a:pPr algn="ctr" fontAlgn="b"/>
                      <a:r>
                        <a:rPr lang="it-IT" sz="900" u="none" strike="noStrike">
                          <a:effectLst/>
                        </a:rPr>
                        <a:t>2                         </a:t>
                      </a:r>
                      <a:endParaRPr lang="it-IT" sz="900" b="0" i="0" u="none" strike="noStrike">
                        <a:solidFill>
                          <a:srgbClr val="000000"/>
                        </a:solidFill>
                        <a:effectLst/>
                        <a:latin typeface="Calibri" panose="020F0502020204030204" pitchFamily="34" charset="0"/>
                      </a:endParaRPr>
                    </a:p>
                  </a:txBody>
                  <a:tcPr marL="8160" marR="8160" marT="8160" marB="0" anchor="ctr"/>
                </a:tc>
                <a:tc>
                  <a:txBody>
                    <a:bodyPr/>
                    <a:lstStyle/>
                    <a:p>
                      <a:pPr algn="l" fontAlgn="b"/>
                      <a:r>
                        <a:rPr lang="it-IT" sz="900" u="none" strike="noStrike">
                          <a:effectLst/>
                        </a:rPr>
                        <a:t>                                      66.136 </a:t>
                      </a:r>
                      <a:endParaRPr lang="it-IT" sz="900" b="0" i="0" u="none" strike="noStrike">
                        <a:solidFill>
                          <a:srgbClr val="000000"/>
                        </a:solidFill>
                        <a:effectLst/>
                        <a:latin typeface="Calibri" panose="020F0502020204030204" pitchFamily="34" charset="0"/>
                      </a:endParaRPr>
                    </a:p>
                  </a:txBody>
                  <a:tcPr marL="8160" marR="8160" marT="8160" marB="0" anchor="b"/>
                </a:tc>
                <a:tc>
                  <a:txBody>
                    <a:bodyPr/>
                    <a:lstStyle/>
                    <a:p>
                      <a:pPr algn="ctr" fontAlgn="b"/>
                      <a:r>
                        <a:rPr lang="it-IT" sz="900" u="none" strike="noStrike">
                          <a:effectLst/>
                        </a:rPr>
                        <a:t>14%</a:t>
                      </a:r>
                      <a:endParaRPr lang="it-IT" sz="900" b="0" i="0" u="none" strike="noStrike">
                        <a:solidFill>
                          <a:srgbClr val="000000"/>
                        </a:solidFill>
                        <a:effectLst/>
                        <a:latin typeface="Calibri" panose="020F0502020204030204" pitchFamily="34" charset="0"/>
                      </a:endParaRPr>
                    </a:p>
                  </a:txBody>
                  <a:tcPr marL="8160" marR="8160" marT="8160" marB="0" anchor="b"/>
                </a:tc>
                <a:extLst>
                  <a:ext uri="{0D108BD9-81ED-4DB2-BD59-A6C34878D82A}">
                    <a16:rowId xmlns:a16="http://schemas.microsoft.com/office/drawing/2014/main" val="853812711"/>
                  </a:ext>
                </a:extLst>
              </a:tr>
              <a:tr h="144000">
                <a:tc>
                  <a:txBody>
                    <a:bodyPr/>
                    <a:lstStyle/>
                    <a:p>
                      <a:pPr algn="ctr" fontAlgn="b"/>
                      <a:r>
                        <a:rPr lang="it-IT" sz="900" u="none" strike="noStrike">
                          <a:effectLst/>
                        </a:rPr>
                        <a:t> Totale  </a:t>
                      </a:r>
                      <a:endParaRPr lang="it-IT" sz="900" b="1" i="1" u="none" strike="noStrike">
                        <a:solidFill>
                          <a:srgbClr val="000000"/>
                        </a:solidFill>
                        <a:effectLst/>
                        <a:latin typeface="Calibri" panose="020F0502020204030204" pitchFamily="34" charset="0"/>
                      </a:endParaRPr>
                    </a:p>
                  </a:txBody>
                  <a:tcPr marL="8160" marR="8160" marT="8160" marB="0" anchor="b"/>
                </a:tc>
                <a:tc>
                  <a:txBody>
                    <a:bodyPr/>
                    <a:lstStyle/>
                    <a:p>
                      <a:pPr algn="l" fontAlgn="b"/>
                      <a:r>
                        <a:rPr lang="it-IT" sz="900" u="none" strike="noStrike">
                          <a:effectLst/>
                        </a:rPr>
                        <a:t>                                   466.764 </a:t>
                      </a:r>
                      <a:endParaRPr lang="it-IT" sz="900" b="0" i="1" u="none" strike="noStrike">
                        <a:solidFill>
                          <a:srgbClr val="000000"/>
                        </a:solidFill>
                        <a:effectLst/>
                        <a:latin typeface="Calibri" panose="020F0502020204030204" pitchFamily="34" charset="0"/>
                      </a:endParaRPr>
                    </a:p>
                  </a:txBody>
                  <a:tcPr marL="8160" marR="8160" marT="8160" marB="0" anchor="b"/>
                </a:tc>
                <a:tc>
                  <a:txBody>
                    <a:bodyPr/>
                    <a:lstStyle/>
                    <a:p>
                      <a:pPr algn="ctr" fontAlgn="b"/>
                      <a:r>
                        <a:rPr lang="it-IT" sz="900" u="none" strike="noStrike">
                          <a:effectLst/>
                        </a:rPr>
                        <a:t>100%</a:t>
                      </a:r>
                      <a:endParaRPr lang="it-IT" sz="900" b="0" i="1" u="none" strike="noStrike">
                        <a:solidFill>
                          <a:srgbClr val="000000"/>
                        </a:solidFill>
                        <a:effectLst/>
                        <a:latin typeface="Calibri" panose="020F0502020204030204" pitchFamily="34" charset="0"/>
                      </a:endParaRPr>
                    </a:p>
                  </a:txBody>
                  <a:tcPr marL="8160" marR="8160" marT="8160" marB="0" anchor="b"/>
                </a:tc>
                <a:extLst>
                  <a:ext uri="{0D108BD9-81ED-4DB2-BD59-A6C34878D82A}">
                    <a16:rowId xmlns:a16="http://schemas.microsoft.com/office/drawing/2014/main" val="170656633"/>
                  </a:ext>
                </a:extLst>
              </a:tr>
            </a:tbl>
          </a:graphicData>
        </a:graphic>
      </p:graphicFrame>
      <p:graphicFrame>
        <p:nvGraphicFramePr>
          <p:cNvPr id="23" name="Tabella 22">
            <a:extLst>
              <a:ext uri="{FF2B5EF4-FFF2-40B4-BE49-F238E27FC236}">
                <a16:creationId xmlns:a16="http://schemas.microsoft.com/office/drawing/2014/main" id="{DD70B40D-2E13-ED57-AFCE-1192140ABFAA}"/>
              </a:ext>
            </a:extLst>
          </p:cNvPr>
          <p:cNvGraphicFramePr>
            <a:graphicFrameLocks noGrp="1"/>
          </p:cNvGraphicFramePr>
          <p:nvPr>
            <p:extLst>
              <p:ext uri="{D42A27DB-BD31-4B8C-83A1-F6EECF244321}">
                <p14:modId xmlns:p14="http://schemas.microsoft.com/office/powerpoint/2010/main" val="1523282873"/>
              </p:ext>
            </p:extLst>
          </p:nvPr>
        </p:nvGraphicFramePr>
        <p:xfrm>
          <a:off x="2428214" y="2016690"/>
          <a:ext cx="3862583" cy="2811220"/>
        </p:xfrm>
        <a:graphic>
          <a:graphicData uri="http://schemas.openxmlformats.org/drawingml/2006/table">
            <a:tbl>
              <a:tblPr>
                <a:tableStyleId>{5C22544A-7EE6-4342-B048-85BDC9FD1C3A}</a:tableStyleId>
              </a:tblPr>
              <a:tblGrid>
                <a:gridCol w="1378843">
                  <a:extLst>
                    <a:ext uri="{9D8B030D-6E8A-4147-A177-3AD203B41FA5}">
                      <a16:colId xmlns:a16="http://schemas.microsoft.com/office/drawing/2014/main" val="1763280681"/>
                    </a:ext>
                  </a:extLst>
                </a:gridCol>
                <a:gridCol w="1473199">
                  <a:extLst>
                    <a:ext uri="{9D8B030D-6E8A-4147-A177-3AD203B41FA5}">
                      <a16:colId xmlns:a16="http://schemas.microsoft.com/office/drawing/2014/main" val="3999507428"/>
                    </a:ext>
                  </a:extLst>
                </a:gridCol>
                <a:gridCol w="1010541">
                  <a:extLst>
                    <a:ext uri="{9D8B030D-6E8A-4147-A177-3AD203B41FA5}">
                      <a16:colId xmlns:a16="http://schemas.microsoft.com/office/drawing/2014/main" val="3766119460"/>
                    </a:ext>
                  </a:extLst>
                </a:gridCol>
              </a:tblGrid>
              <a:tr h="168580">
                <a:tc>
                  <a:txBody>
                    <a:bodyPr/>
                    <a:lstStyle/>
                    <a:p>
                      <a:pPr marL="0" algn="ctr" defTabSz="685809" rtl="0" eaLnBrk="1" fontAlgn="b" latinLnBrk="0" hangingPunct="1"/>
                      <a:r>
                        <a:rPr lang="it-IT" sz="900" b="1" u="none" strike="noStrike" kern="1200">
                          <a:solidFill>
                            <a:schemeClr val="lt1"/>
                          </a:solidFill>
                          <a:effectLst/>
                          <a:latin typeface="+mn-lt"/>
                          <a:ea typeface="+mn-ea"/>
                          <a:cs typeface="+mn-cs"/>
                        </a:rPr>
                        <a:t> Regione Corte </a:t>
                      </a:r>
                    </a:p>
                  </a:txBody>
                  <a:tcPr marL="4181" marR="4181" marT="4181" marB="0" anchor="b">
                    <a:solidFill>
                      <a:srgbClr val="4472C4"/>
                    </a:solidFill>
                  </a:tcPr>
                </a:tc>
                <a:tc>
                  <a:txBody>
                    <a:bodyPr/>
                    <a:lstStyle/>
                    <a:p>
                      <a:pPr marL="0" algn="ctr" defTabSz="685809" rtl="0" eaLnBrk="1" fontAlgn="b" latinLnBrk="0" hangingPunct="1"/>
                      <a:r>
                        <a:rPr lang="it-IT" sz="900" b="1" u="none" strike="noStrike" kern="1200">
                          <a:solidFill>
                            <a:schemeClr val="lt1"/>
                          </a:solidFill>
                          <a:effectLst/>
                          <a:latin typeface="+mn-lt"/>
                          <a:ea typeface="+mn-ea"/>
                          <a:cs typeface="+mn-cs"/>
                        </a:rPr>
                        <a:t> numero ricerche </a:t>
                      </a:r>
                    </a:p>
                  </a:txBody>
                  <a:tcPr marL="4181" marR="4181" marT="4181" marB="0" anchor="b">
                    <a:solidFill>
                      <a:srgbClr val="4472C4"/>
                    </a:solidFill>
                  </a:tcPr>
                </a:tc>
                <a:tc>
                  <a:txBody>
                    <a:bodyPr/>
                    <a:lstStyle/>
                    <a:p>
                      <a:pPr marL="0" algn="ctr" defTabSz="685809" rtl="0" eaLnBrk="1" fontAlgn="b" latinLnBrk="0" hangingPunct="1"/>
                      <a:r>
                        <a:rPr lang="it-IT" sz="900" b="1" u="none" strike="noStrike" kern="1200">
                          <a:solidFill>
                            <a:schemeClr val="lt1"/>
                          </a:solidFill>
                          <a:effectLst/>
                          <a:latin typeface="+mn-lt"/>
                          <a:ea typeface="+mn-ea"/>
                          <a:cs typeface="+mn-cs"/>
                        </a:rPr>
                        <a:t> </a:t>
                      </a:r>
                      <a:r>
                        <a:rPr lang="it-IT" sz="900" b="1" u="none" strike="noStrike" kern="1200" err="1">
                          <a:solidFill>
                            <a:schemeClr val="lt1"/>
                          </a:solidFill>
                          <a:effectLst/>
                          <a:latin typeface="+mn-lt"/>
                          <a:ea typeface="+mn-ea"/>
                          <a:cs typeface="+mn-cs"/>
                        </a:rPr>
                        <a:t>perc</a:t>
                      </a:r>
                      <a:r>
                        <a:rPr lang="it-IT" sz="900" b="1" u="none" strike="noStrike" kern="1200">
                          <a:solidFill>
                            <a:schemeClr val="lt1"/>
                          </a:solidFill>
                          <a:effectLst/>
                          <a:latin typeface="+mn-lt"/>
                          <a:ea typeface="+mn-ea"/>
                          <a:cs typeface="+mn-cs"/>
                        </a:rPr>
                        <a:t>. </a:t>
                      </a:r>
                    </a:p>
                  </a:txBody>
                  <a:tcPr marL="4181" marR="4181" marT="4181" marB="0" anchor="b">
                    <a:solidFill>
                      <a:srgbClr val="4472C4"/>
                    </a:solidFill>
                  </a:tcPr>
                </a:tc>
                <a:extLst>
                  <a:ext uri="{0D108BD9-81ED-4DB2-BD59-A6C34878D82A}">
                    <a16:rowId xmlns:a16="http://schemas.microsoft.com/office/drawing/2014/main" val="4004557491"/>
                  </a:ext>
                </a:extLst>
              </a:tr>
              <a:tr h="120620">
                <a:tc>
                  <a:txBody>
                    <a:bodyPr/>
                    <a:lstStyle/>
                    <a:p>
                      <a:pPr algn="l" fontAlgn="b"/>
                      <a:r>
                        <a:rPr lang="it-IT" sz="800" u="none" strike="noStrike">
                          <a:effectLst/>
                        </a:rPr>
                        <a:t> Campania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117.862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25,3%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688024248"/>
                  </a:ext>
                </a:extLst>
              </a:tr>
              <a:tr h="120620">
                <a:tc>
                  <a:txBody>
                    <a:bodyPr/>
                    <a:lstStyle/>
                    <a:p>
                      <a:pPr algn="l" fontAlgn="b"/>
                      <a:r>
                        <a:rPr lang="it-IT" sz="800" u="none" strike="noStrike">
                          <a:effectLst/>
                        </a:rPr>
                        <a:t> Sicilia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110.929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23,8%</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28833953"/>
                  </a:ext>
                </a:extLst>
              </a:tr>
              <a:tr h="120620">
                <a:tc>
                  <a:txBody>
                    <a:bodyPr/>
                    <a:lstStyle/>
                    <a:p>
                      <a:pPr algn="l" fontAlgn="b"/>
                      <a:r>
                        <a:rPr lang="it-IT" sz="800" u="none" strike="noStrike">
                          <a:effectLst/>
                        </a:rPr>
                        <a:t> Lazio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49.477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10,6%</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645680636"/>
                  </a:ext>
                </a:extLst>
              </a:tr>
              <a:tr h="120620">
                <a:tc>
                  <a:txBody>
                    <a:bodyPr/>
                    <a:lstStyle/>
                    <a:p>
                      <a:pPr algn="l" fontAlgn="b"/>
                      <a:r>
                        <a:rPr lang="it-IT" sz="800" u="none" strike="noStrike">
                          <a:effectLst/>
                        </a:rPr>
                        <a:t> Lombardia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46.075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9,9%</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779409950"/>
                  </a:ext>
                </a:extLst>
              </a:tr>
              <a:tr h="120620">
                <a:tc>
                  <a:txBody>
                    <a:bodyPr/>
                    <a:lstStyle/>
                    <a:p>
                      <a:pPr algn="l" fontAlgn="b"/>
                      <a:r>
                        <a:rPr lang="it-IT" sz="800" u="none" strike="noStrike">
                          <a:effectLst/>
                        </a:rPr>
                        <a:t> Calabria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35.128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7,5%</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36857552"/>
                  </a:ext>
                </a:extLst>
              </a:tr>
              <a:tr h="120620">
                <a:tc>
                  <a:txBody>
                    <a:bodyPr/>
                    <a:lstStyle/>
                    <a:p>
                      <a:pPr algn="l" fontAlgn="b"/>
                      <a:r>
                        <a:rPr lang="it-IT" sz="800" u="none" strike="noStrike">
                          <a:effectLst/>
                        </a:rPr>
                        <a:t> Puglia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25.847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5,5%</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83189749"/>
                  </a:ext>
                </a:extLst>
              </a:tr>
              <a:tr h="120620">
                <a:tc>
                  <a:txBody>
                    <a:bodyPr/>
                    <a:lstStyle/>
                    <a:p>
                      <a:pPr algn="l" fontAlgn="b"/>
                      <a:r>
                        <a:rPr lang="it-IT" sz="800" u="none" strike="noStrike">
                          <a:effectLst/>
                        </a:rPr>
                        <a:t> Emilia Romagna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16.990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3,6%</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793649796"/>
                  </a:ext>
                </a:extLst>
              </a:tr>
              <a:tr h="120620">
                <a:tc>
                  <a:txBody>
                    <a:bodyPr/>
                    <a:lstStyle/>
                    <a:p>
                      <a:pPr algn="l" fontAlgn="b"/>
                      <a:r>
                        <a:rPr lang="it-IT" sz="800" u="none" strike="noStrike">
                          <a:effectLst/>
                        </a:rPr>
                        <a:t> Toscana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11.597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2,5%</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860790160"/>
                  </a:ext>
                </a:extLst>
              </a:tr>
              <a:tr h="120620">
                <a:tc>
                  <a:txBody>
                    <a:bodyPr/>
                    <a:lstStyle/>
                    <a:p>
                      <a:pPr algn="l" fontAlgn="b"/>
                      <a:r>
                        <a:rPr lang="it-IT" sz="800" u="none" strike="noStrike">
                          <a:effectLst/>
                        </a:rPr>
                        <a:t> Piemonte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9.404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2,0%</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677790605"/>
                  </a:ext>
                </a:extLst>
              </a:tr>
              <a:tr h="120620">
                <a:tc>
                  <a:txBody>
                    <a:bodyPr/>
                    <a:lstStyle/>
                    <a:p>
                      <a:pPr algn="l" fontAlgn="b"/>
                      <a:r>
                        <a:rPr lang="it-IT" sz="800" u="none" strike="noStrike">
                          <a:effectLst/>
                        </a:rPr>
                        <a:t> Abruzzo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8.305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1,8%</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280296198"/>
                  </a:ext>
                </a:extLst>
              </a:tr>
              <a:tr h="120620">
                <a:tc>
                  <a:txBody>
                    <a:bodyPr/>
                    <a:lstStyle/>
                    <a:p>
                      <a:pPr algn="l" fontAlgn="b"/>
                      <a:r>
                        <a:rPr lang="it-IT" sz="800" u="none" strike="noStrike">
                          <a:effectLst/>
                        </a:rPr>
                        <a:t> Veneto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7.654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1,6%</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337543651"/>
                  </a:ext>
                </a:extLst>
              </a:tr>
              <a:tr h="120620">
                <a:tc>
                  <a:txBody>
                    <a:bodyPr/>
                    <a:lstStyle/>
                    <a:p>
                      <a:pPr algn="l" fontAlgn="b"/>
                      <a:r>
                        <a:rPr lang="it-IT" sz="800" u="none" strike="noStrike">
                          <a:effectLst/>
                        </a:rPr>
                        <a:t> Sardegna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6.050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2733520407"/>
                  </a:ext>
                </a:extLst>
              </a:tr>
              <a:tr h="120620">
                <a:tc>
                  <a:txBody>
                    <a:bodyPr/>
                    <a:lstStyle/>
                    <a:p>
                      <a:pPr algn="l" fontAlgn="b"/>
                      <a:r>
                        <a:rPr lang="it-IT" sz="800" u="none" strike="noStrike">
                          <a:effectLst/>
                        </a:rPr>
                        <a:t> Marche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6.036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251623153"/>
                  </a:ext>
                </a:extLst>
              </a:tr>
              <a:tr h="120620">
                <a:tc>
                  <a:txBody>
                    <a:bodyPr/>
                    <a:lstStyle/>
                    <a:p>
                      <a:pPr algn="l" fontAlgn="b"/>
                      <a:r>
                        <a:rPr lang="it-IT" sz="800" u="none" strike="noStrike">
                          <a:effectLst/>
                        </a:rPr>
                        <a:t> Liguria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5.931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525887313"/>
                  </a:ext>
                </a:extLst>
              </a:tr>
              <a:tr h="120620">
                <a:tc>
                  <a:txBody>
                    <a:bodyPr/>
                    <a:lstStyle/>
                    <a:p>
                      <a:pPr algn="l" fontAlgn="b"/>
                      <a:r>
                        <a:rPr lang="it-IT" sz="800" u="none" strike="noStrike">
                          <a:effectLst/>
                        </a:rPr>
                        <a:t> Friuli Venezia Giulia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2.656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0,6%</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2362291082"/>
                  </a:ext>
                </a:extLst>
              </a:tr>
              <a:tr h="120620">
                <a:tc>
                  <a:txBody>
                    <a:bodyPr/>
                    <a:lstStyle/>
                    <a:p>
                      <a:pPr algn="l" fontAlgn="b"/>
                      <a:r>
                        <a:rPr lang="it-IT" sz="800" u="none" strike="noStrike">
                          <a:effectLst/>
                        </a:rPr>
                        <a:t> Molise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2.041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0,4%</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352622102"/>
                  </a:ext>
                </a:extLst>
              </a:tr>
              <a:tr h="120620">
                <a:tc>
                  <a:txBody>
                    <a:bodyPr/>
                    <a:lstStyle/>
                    <a:p>
                      <a:pPr algn="l" fontAlgn="b"/>
                      <a:r>
                        <a:rPr lang="it-IT" sz="800" u="none" strike="noStrike">
                          <a:effectLst/>
                        </a:rPr>
                        <a:t> Basilicata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1.733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0,4%</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2584232916"/>
                  </a:ext>
                </a:extLst>
              </a:tr>
              <a:tr h="120620">
                <a:tc>
                  <a:txBody>
                    <a:bodyPr/>
                    <a:lstStyle/>
                    <a:p>
                      <a:pPr algn="l" fontAlgn="b"/>
                      <a:r>
                        <a:rPr lang="it-IT" sz="800" u="none" strike="noStrike">
                          <a:effectLst/>
                        </a:rPr>
                        <a:t> Umbria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1.203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863468296"/>
                  </a:ext>
                </a:extLst>
              </a:tr>
              <a:tr h="120620">
                <a:tc>
                  <a:txBody>
                    <a:bodyPr/>
                    <a:lstStyle/>
                    <a:p>
                      <a:pPr algn="l" fontAlgn="b"/>
                      <a:r>
                        <a:rPr lang="it-IT" sz="800" u="none" strike="noStrike">
                          <a:effectLst/>
                        </a:rPr>
                        <a:t> Trentino Alto Adige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1.195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0,3%</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079537964"/>
                  </a:ext>
                </a:extLst>
              </a:tr>
              <a:tr h="120620">
                <a:tc>
                  <a:txBody>
                    <a:bodyPr/>
                    <a:lstStyle/>
                    <a:p>
                      <a:pPr algn="l" fontAlgn="b"/>
                      <a:r>
                        <a:rPr lang="it-IT" sz="800" u="none" strike="noStrike">
                          <a:effectLst/>
                        </a:rPr>
                        <a:t> Valle d'Aosta </a:t>
                      </a:r>
                      <a:endParaRPr lang="it-IT" sz="800" b="0" i="0"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651 </a:t>
                      </a:r>
                      <a:endParaRPr lang="it-IT" sz="700" b="0" i="0"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0,1%</a:t>
                      </a:r>
                      <a:endParaRPr lang="it-IT" sz="700" b="0" i="0"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3221679741"/>
                  </a:ext>
                </a:extLst>
              </a:tr>
              <a:tr h="120620">
                <a:tc>
                  <a:txBody>
                    <a:bodyPr/>
                    <a:lstStyle/>
                    <a:p>
                      <a:pPr algn="r" fontAlgn="b"/>
                      <a:r>
                        <a:rPr lang="it-IT" sz="700" u="none" strike="noStrike">
                          <a:effectLst/>
                        </a:rPr>
                        <a:t> Totale  </a:t>
                      </a:r>
                      <a:endParaRPr lang="it-IT" sz="700" b="1" i="1" u="none" strike="noStrike">
                        <a:solidFill>
                          <a:srgbClr val="000000"/>
                        </a:solidFill>
                        <a:effectLst/>
                        <a:latin typeface="Calibri" panose="020F0502020204030204" pitchFamily="34" charset="0"/>
                      </a:endParaRPr>
                    </a:p>
                  </a:txBody>
                  <a:tcPr marL="4181" marR="4181" marT="4181" marB="0" anchor="b"/>
                </a:tc>
                <a:tc>
                  <a:txBody>
                    <a:bodyPr/>
                    <a:lstStyle/>
                    <a:p>
                      <a:pPr algn="l" fontAlgn="b"/>
                      <a:r>
                        <a:rPr lang="it-IT" sz="700" u="none" strike="noStrike">
                          <a:effectLst/>
                        </a:rPr>
                        <a:t>                                   466.764 </a:t>
                      </a:r>
                      <a:endParaRPr lang="it-IT" sz="700" b="0" i="1" u="none" strike="noStrike">
                        <a:solidFill>
                          <a:srgbClr val="000000"/>
                        </a:solidFill>
                        <a:effectLst/>
                        <a:latin typeface="Calibri" panose="020F0502020204030204" pitchFamily="34" charset="0"/>
                      </a:endParaRPr>
                    </a:p>
                  </a:txBody>
                  <a:tcPr marL="4181" marR="4181" marT="4181" marB="0" anchor="b"/>
                </a:tc>
                <a:tc>
                  <a:txBody>
                    <a:bodyPr/>
                    <a:lstStyle/>
                    <a:p>
                      <a:pPr algn="r" fontAlgn="b"/>
                      <a:r>
                        <a:rPr lang="it-IT" sz="700" u="none" strike="noStrike">
                          <a:effectLst/>
                        </a:rPr>
                        <a:t>100,0%</a:t>
                      </a:r>
                      <a:endParaRPr lang="it-IT" sz="700" b="0" i="1" u="none" strike="noStrike">
                        <a:solidFill>
                          <a:srgbClr val="000000"/>
                        </a:solidFill>
                        <a:effectLst/>
                        <a:latin typeface="Calibri" panose="020F0502020204030204" pitchFamily="34" charset="0"/>
                      </a:endParaRPr>
                    </a:p>
                  </a:txBody>
                  <a:tcPr marL="4181" marR="4181" marT="4181" marB="0" anchor="b"/>
                </a:tc>
                <a:extLst>
                  <a:ext uri="{0D108BD9-81ED-4DB2-BD59-A6C34878D82A}">
                    <a16:rowId xmlns:a16="http://schemas.microsoft.com/office/drawing/2014/main" val="133062201"/>
                  </a:ext>
                </a:extLst>
              </a:tr>
            </a:tbl>
          </a:graphicData>
        </a:graphic>
      </p:graphicFrame>
    </p:spTree>
    <p:extLst>
      <p:ext uri="{BB962C8B-B14F-4D97-AF65-F5344CB8AC3E}">
        <p14:creationId xmlns:p14="http://schemas.microsoft.com/office/powerpoint/2010/main" val="315420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3996" cy="119305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2"/>
            <a:ext cx="3057524" cy="119305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4"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7BC14324-D41A-A4BF-01A7-BDAB34AE7001}"/>
              </a:ext>
            </a:extLst>
          </p:cNvPr>
          <p:cNvSpPr>
            <a:spLocks noGrp="1"/>
          </p:cNvSpPr>
          <p:nvPr>
            <p:ph type="title"/>
          </p:nvPr>
        </p:nvSpPr>
        <p:spPr>
          <a:xfrm>
            <a:off x="613484" y="243591"/>
            <a:ext cx="7421963" cy="775252"/>
          </a:xfrm>
        </p:spPr>
        <p:txBody>
          <a:bodyPr>
            <a:normAutofit/>
          </a:bodyPr>
          <a:lstStyle/>
          <a:p>
            <a:r>
              <a:rPr lang="it-IT" sz="2800" b="1">
                <a:solidFill>
                  <a:schemeClr val="bg1"/>
                </a:solidFill>
                <a:latin typeface="Poppins"/>
              </a:rPr>
              <a:t>Ripartizione degli accessi</a:t>
            </a:r>
          </a:p>
        </p:txBody>
      </p:sp>
      <p:pic>
        <p:nvPicPr>
          <p:cNvPr id="4" name="Segnaposto contenuto 3" descr="Immagine che contiene testo, diagramma, schermata, Carattere&#10;&#10;Il contenuto generato dall'IA potrebbe non essere corretto.">
            <a:extLst>
              <a:ext uri="{FF2B5EF4-FFF2-40B4-BE49-F238E27FC236}">
                <a16:creationId xmlns:a16="http://schemas.microsoft.com/office/drawing/2014/main" id="{49A204EF-8305-7714-0B47-ECAF7473CE2E}"/>
              </a:ext>
            </a:extLst>
          </p:cNvPr>
          <p:cNvPicPr>
            <a:picLocks noGrp="1" noChangeAspect="1"/>
          </p:cNvPicPr>
          <p:nvPr>
            <p:ph idx="1"/>
          </p:nvPr>
        </p:nvPicPr>
        <p:blipFill>
          <a:blip r:embed="rId2"/>
          <a:stretch>
            <a:fillRect/>
          </a:stretch>
        </p:blipFill>
        <p:spPr>
          <a:xfrm>
            <a:off x="2641706" y="1347170"/>
            <a:ext cx="4107170" cy="3080377"/>
          </a:xfrm>
          <a:prstGeom prst="rect">
            <a:avLst/>
          </a:prstGeom>
        </p:spPr>
      </p:pic>
      <p:pic>
        <p:nvPicPr>
          <p:cNvPr id="5" name="Immagine 4" descr="Immagine che contiene testo, Carattere, schermata, Elementi grafici&#10;&#10;Il contenuto generato dall'IA potrebbe non essere corretto.">
            <a:extLst>
              <a:ext uri="{FF2B5EF4-FFF2-40B4-BE49-F238E27FC236}">
                <a16:creationId xmlns:a16="http://schemas.microsoft.com/office/drawing/2014/main" id="{FD7601F1-F76A-65CD-A970-9B9B6218D960}"/>
              </a:ext>
            </a:extLst>
          </p:cNvPr>
          <p:cNvPicPr>
            <a:picLocks noChangeAspect="1"/>
          </p:cNvPicPr>
          <p:nvPr/>
        </p:nvPicPr>
        <p:blipFill>
          <a:blip r:embed="rId3"/>
          <a:stretch>
            <a:fillRect/>
          </a:stretch>
        </p:blipFill>
        <p:spPr>
          <a:xfrm>
            <a:off x="249162" y="4323782"/>
            <a:ext cx="2368688" cy="534258"/>
          </a:xfrm>
          <a:prstGeom prst="rect">
            <a:avLst/>
          </a:prstGeom>
        </p:spPr>
      </p:pic>
      <p:pic>
        <p:nvPicPr>
          <p:cNvPr id="6" name="Elemento grafico 5">
            <a:extLst>
              <a:ext uri="{FF2B5EF4-FFF2-40B4-BE49-F238E27FC236}">
                <a16:creationId xmlns:a16="http://schemas.microsoft.com/office/drawing/2014/main" id="{DEC0AD7C-5772-273A-C149-5BF3DDFCDA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4874" y="3729746"/>
            <a:ext cx="2328642" cy="1768937"/>
          </a:xfrm>
          <a:prstGeom prst="rect">
            <a:avLst/>
          </a:prstGeom>
        </p:spPr>
      </p:pic>
      <p:pic>
        <p:nvPicPr>
          <p:cNvPr id="7" name="Immagine 6">
            <a:extLst>
              <a:ext uri="{FF2B5EF4-FFF2-40B4-BE49-F238E27FC236}">
                <a16:creationId xmlns:a16="http://schemas.microsoft.com/office/drawing/2014/main" id="{F93BC6A6-4EF9-A6C0-9DE3-2A9B11D847D1}"/>
              </a:ext>
            </a:extLst>
          </p:cNvPr>
          <p:cNvPicPr>
            <a:picLocks noChangeAspect="1"/>
          </p:cNvPicPr>
          <p:nvPr/>
        </p:nvPicPr>
        <p:blipFill>
          <a:blip r:embed="rId6"/>
          <a:stretch>
            <a:fillRect/>
          </a:stretch>
        </p:blipFill>
        <p:spPr>
          <a:xfrm>
            <a:off x="2547756" y="1456677"/>
            <a:ext cx="5134478" cy="2696535"/>
          </a:xfrm>
          <a:prstGeom prst="rect">
            <a:avLst/>
          </a:prstGeom>
        </p:spPr>
      </p:pic>
    </p:spTree>
    <p:extLst>
      <p:ext uri="{BB962C8B-B14F-4D97-AF65-F5344CB8AC3E}">
        <p14:creationId xmlns:p14="http://schemas.microsoft.com/office/powerpoint/2010/main" val="2163013911"/>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2E032DEC52E9B4CAA85003E26780729" ma:contentTypeVersion="12" ma:contentTypeDescription="Creare un nuovo documento." ma:contentTypeScope="" ma:versionID="d2bd02548081153b316144ad85466526">
  <xsd:schema xmlns:xsd="http://www.w3.org/2001/XMLSchema" xmlns:xs="http://www.w3.org/2001/XMLSchema" xmlns:p="http://schemas.microsoft.com/office/2006/metadata/properties" xmlns:ns2="88dae238-23c7-410f-ac07-d022e27c3943" xmlns:ns3="727ba791-b22c-4450-af31-4d7a94c8598f" targetNamespace="http://schemas.microsoft.com/office/2006/metadata/properties" ma:root="true" ma:fieldsID="9df97ebddf885a9637c2dcd64cc5e5f0" ns2:_="" ns3:_="">
    <xsd:import namespace="88dae238-23c7-410f-ac07-d022e27c3943"/>
    <xsd:import namespace="727ba791-b22c-4450-af31-4d7a94c859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ae238-23c7-410f-ac07-d022e27c39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c21c613-a761-42a9-9389-e3fb32d6a36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7ba791-b22c-4450-af31-4d7a94c8598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e4e859a-d48c-4a2d-88ac-527a20c10278}" ma:internalName="TaxCatchAll" ma:showField="CatchAllData" ma:web="727ba791-b22c-4450-af31-4d7a94c85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27ba791-b22c-4450-af31-4d7a94c8598f" xsi:nil="true"/>
    <lcf76f155ced4ddcb4097134ff3c332f xmlns="88dae238-23c7-410f-ac07-d022e27c39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35F176-72A5-4870-AA72-F31F4EEE7072}">
  <ds:schemaRefs>
    <ds:schemaRef ds:uri="http://schemas.microsoft.com/sharepoint/v3/contenttype/forms"/>
  </ds:schemaRefs>
</ds:datastoreItem>
</file>

<file path=customXml/itemProps2.xml><?xml version="1.0" encoding="utf-8"?>
<ds:datastoreItem xmlns:ds="http://schemas.openxmlformats.org/officeDocument/2006/customXml" ds:itemID="{CDB66331-7416-420B-A667-9BE077D1807F}">
  <ds:schemaRefs>
    <ds:schemaRef ds:uri="727ba791-b22c-4450-af31-4d7a94c8598f"/>
    <ds:schemaRef ds:uri="88dae238-23c7-410f-ac07-d022e27c39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8F9018-001F-41A6-A451-6B1F90C94303}">
  <ds:schemaRefs>
    <ds:schemaRef ds:uri="727ba791-b22c-4450-af31-4d7a94c8598f"/>
    <ds:schemaRef ds:uri="88dae238-23c7-410f-ac07-d022e27c39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53</TotalTime>
  <Words>2807</Words>
  <Application>Microsoft Office PowerPoint</Application>
  <PresentationFormat>Presentazione su schermo (16:9)</PresentationFormat>
  <Paragraphs>259</Paragraphs>
  <Slides>30</Slides>
  <Notes>6</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30</vt:i4>
      </vt:variant>
    </vt:vector>
  </HeadingPairs>
  <TitlesOfParts>
    <vt:vector size="39" baseType="lpstr">
      <vt:lpstr>Segoe UI</vt:lpstr>
      <vt:lpstr>Calibri</vt:lpstr>
      <vt:lpstr>Poppins</vt:lpstr>
      <vt:lpstr>Aptos</vt:lpstr>
      <vt:lpstr>ＭＳ Ｐゴシック</vt:lpstr>
      <vt:lpstr>Calibri Light</vt:lpstr>
      <vt:lpstr>Arial</vt:lpstr>
      <vt:lpstr>Office 2013 - Tema 2022</vt:lpstr>
      <vt:lpstr>1_Office 2013 - Tema 2022</vt:lpstr>
      <vt:lpstr>Presentazione standard di PowerPoint</vt:lpstr>
      <vt:lpstr>Fiorenzo Sirianni   Capo Dipartimento </vt:lpstr>
      <vt:lpstr>Normativa di riferimento Banca Dati della giurisprudenza tributaria di merito</vt:lpstr>
      <vt:lpstr>Presentazione standard di PowerPoint</vt:lpstr>
      <vt:lpstr>Uno sguardo ai numeri</vt:lpstr>
      <vt:lpstr>Statistiche delle tipologie di ricerca effettuate sulla Banca dati</vt:lpstr>
      <vt:lpstr>Statistiche delle tipologie di ricerca effettuate sulla Banca dati</vt:lpstr>
      <vt:lpstr>Statistiche delle tipologie di ricerca effettuate sulla Banca dati</vt:lpstr>
      <vt:lpstr>Ripartizione degli accessi</vt:lpstr>
      <vt:lpstr>Ripartizione degli accessi ai siti web</vt:lpstr>
      <vt:lpstr>Banca dati della giurisprudenza tributaria di merito - Anonimizzazione delle sentenze </vt:lpstr>
      <vt:lpstr>Pseudonimizzazione La sentenza ‘Deloitte’ della Corte di Giustizia Europea (4 settembre 2025 nella causa C-413/23P)</vt:lpstr>
      <vt:lpstr>I dati presenti nel web </vt:lpstr>
      <vt:lpstr>Il  dato e la sua fonte diventa l’elemento strategico su cui opera l’AI </vt:lpstr>
      <vt:lpstr>L’intelligenza artificiale fonti normative </vt:lpstr>
      <vt:lpstr>Il regolamento UE  sull’Intelligenza Artificiale  </vt:lpstr>
      <vt:lpstr>Il regolamento UE  sull’Intelligenza Artificiale  </vt:lpstr>
      <vt:lpstr>Il regolamento UE  sull’Intelligenza Artificiale  </vt:lpstr>
      <vt:lpstr>Il regolamento UE  sull’Intelligenza Artificiale  </vt:lpstr>
      <vt:lpstr>Il regolamento UE  sull’Intelligenza Artificiale  </vt:lpstr>
      <vt:lpstr>« Disposizioni e deleghe al Governo in materia di intelligenza artificiale» Legge 23 settembre 2025, n. 132 Entrata in vigore del provvedimento: 10/10/2025</vt:lpstr>
      <vt:lpstr>« Disposizioni e deleghe al Governo in materia di intelligenza artificiale» Legge 23 settembre 2025, n. 132 Entrata in vigore del provvedimento: 10/10/2025</vt:lpstr>
      <vt:lpstr>« Disposizioni e deleghe al Governo in materia di intelligenza artificiale» Legge 23 settembre 2025, n. 132 Entrata in vigore del provvedimento: 10/10/2025</vt:lpstr>
      <vt:lpstr>« Disposizioni e deleghe al Governo in materia di intelligenza artificiale» Legge 23 settembre 2025, n. 132 Entrata in vigore del provvedimento: 10/10/2025</vt:lpstr>
      <vt:lpstr>« Disposizioni e deleghe al Governo in materia di intelligenza artificiale» Legge 23 settembre 2025, n. 132 Entrata in vigore del provvedimento: 10/10/2025</vt:lpstr>
      <vt:lpstr>Sviluppo di sistemi di AI funzionali alla ricerca del precedente giurisprudenziale</vt:lpstr>
      <vt:lpstr>Sviluppo di sistemi di AI funzionali alla ricerca del precedente giurisprudenziale</vt:lpstr>
      <vt:lpstr>Sviluppo di sistemi di AI funzionali alla ricerca del precedente giurisprudenziale</vt:lpstr>
      <vt:lpstr> Riepilogo - Prospettive future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 RE PAOLA AGATA</dc:creator>
  <cp:lastModifiedBy>SIDOTI MARIA RITA</cp:lastModifiedBy>
  <cp:revision>3</cp:revision>
  <dcterms:modified xsi:type="dcterms:W3CDTF">2025-10-02T17:08:48Z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0x010100D2E032DEC52E9B4CAA85003E26780729</vt:lpwstr>
  </property>
  <property fmtid="{D5CDD505-2E9C-101B-9397-08002B2CF9AE}" pid="3" name="MediaServiceImageTags">
    <vt:lpwstr/>
  </property>
</Properties>
</file>