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920" r:id="rId4"/>
  </p:sldMasterIdLst>
  <p:notesMasterIdLst>
    <p:notesMasterId r:id="rId13"/>
  </p:notesMasterIdLst>
  <p:handoutMasterIdLst>
    <p:handoutMasterId r:id="rId14"/>
  </p:handoutMasterIdLst>
  <p:sldIdLst>
    <p:sldId id="256" r:id="rId5"/>
    <p:sldId id="411" r:id="rId6"/>
    <p:sldId id="419" r:id="rId7"/>
    <p:sldId id="418" r:id="rId8"/>
    <p:sldId id="420" r:id="rId9"/>
    <p:sldId id="421" r:id="rId10"/>
    <p:sldId id="422" r:id="rId11"/>
    <p:sldId id="41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5383F3-1795-6C0B-5859-22F85252F5B1}" name="LAMBRECHT Regine (ESTAT-EXT)" initials="RL" userId="S::Regine.LAMBRECHT@ext.ec.europa.eu::1a5166bf-0d9b-4429-b96c-64f3c887b7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0D0D"/>
    <a:srgbClr val="003399"/>
    <a:srgbClr val="FFD34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019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1074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customschemas.google.com/relationships/presentationmetadata" Target="metadata"/><Relationship Id="rId58" Type="http://schemas.microsoft.com/office/2018/10/relationships/authors" Target="authors.xml"/><Relationship Id="rId5" Type="http://schemas.openxmlformats.org/officeDocument/2006/relationships/slide" Target="slides/slide1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5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D34D8-E3B4-F069-6ADD-F8D442E60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191E5-897D-1F21-6B64-C79FF3AD2E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606C-77CD-45C1-9571-DE74CA837D88}" type="datetimeFigureOut">
              <a:rPr lang="en-IE" smtClean="0"/>
              <a:t>02/10/2025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03FA3-5DC7-AAE3-B405-7184FD6B12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4CF8-DBD9-2EAE-C757-6C20B65855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08B9C-ED77-41BB-BC53-D69EC8827C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532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 dirty="0"/>
              <a:t>DD/MM/YYYY</a:t>
            </a:r>
            <a:endParaRPr lang="en-I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</a:t>
            </a:r>
            <a:endParaRPr lang="en-I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European Commission">
            <a:extLst>
              <a:ext uri="{FF2B5EF4-FFF2-40B4-BE49-F238E27FC236}">
                <a16:creationId xmlns:a16="http://schemas.microsoft.com/office/drawing/2014/main" id="{85D80D5D-B11B-B8B1-1D33-81E7377D59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01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A56761B-AC86-49AF-4B3B-2CCCDB7A4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569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85570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7575C568-2951-1529-11F7-C12F1B067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45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1BA1A05-4F7E-D9F9-D094-9C9394F84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29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12" name="Footer Placeholder 8">
            <a:extLst>
              <a:ext uri="{FF2B5EF4-FFF2-40B4-BE49-F238E27FC236}">
                <a16:creationId xmlns:a16="http://schemas.microsoft.com/office/drawing/2014/main" id="{D838E642-5C12-54DE-94A0-3EDA044A5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66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5400899-1203-EA20-07C6-EFFB182F4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676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40D1373-D055-D2EC-8197-171DDBDAD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173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9454014D-FC40-DABB-5F97-62E05A376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244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4BB2291-2147-D1C0-AB46-6D3DE9C2D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017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FB7DFF0-1C84-8F6C-0408-2B1515126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561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7624A9B-CC72-EEB9-2AE2-FDB9629A0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592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a title</a:t>
            </a:r>
            <a:endParaRPr lang="en-IE" dirty="0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59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256C38A-CD2B-89BF-A117-9ED92151C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472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E7AFEC3F-1C21-3132-B967-9F0F25A56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2728" y="62689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591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 dirty="0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7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 dirty="0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296A4E82-A1A1-EFC7-7768-E6DDC71C4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595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F6ADE38F-D638-BFB1-E702-D0F6D0CB0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8489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2D6F6E54-ED8F-C9DE-9355-5B2E347C2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218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C1FACF7A-9967-0A10-F75B-7E70FCAB2B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052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Footer Placeholder 8">
            <a:extLst>
              <a:ext uri="{FF2B5EF4-FFF2-40B4-BE49-F238E27FC236}">
                <a16:creationId xmlns:a16="http://schemas.microsoft.com/office/drawing/2014/main" id="{3E557AF9-465E-61C3-8C33-29231AE45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134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11C79F0A-B650-EE29-9ABF-AC09E7753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02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D8C14CF6-6F1D-C458-1F86-A760F31FE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52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33A6EEA9-52B7-550C-7CFD-E465C8DB4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005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36249086-331D-49C8-6F5E-1FD73ADA2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58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3" name="Footer Placeholder 8">
            <a:extLst>
              <a:ext uri="{FF2B5EF4-FFF2-40B4-BE49-F238E27FC236}">
                <a16:creationId xmlns:a16="http://schemas.microsoft.com/office/drawing/2014/main" id="{0850E44D-CF7B-5CF4-6BF7-5B2F65007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706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3B38F9D4-3EE2-3396-18AD-F87E42190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9833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40C61561-6F08-5417-8327-52799F612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1121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2F8295BB-BABD-70B5-D58D-1DF08E62A2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200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95AF122-27C1-57B4-2A7C-54A134842A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8614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IE" dirty="0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D39D4F72-AD6A-6B47-A2FF-9CFB1C55F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980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1F22256-0B85-5AAD-C0B2-E8F5E3C50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035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A0835BD4-2C09-6FBA-FC30-3BD6A2866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137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5037411D-B917-4DD6-582A-69CDCB27D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09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6D8387C3-85B8-44CF-42FB-C414F5876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9851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3A7104ED-A036-D2F4-B40F-5A65C505AC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92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2BE520F0-58F1-06F4-10C5-832EFDCE6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900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6ABFE-DCB4-5FCC-525D-A462F5BB0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820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82000"/>
                  </a:schemeClr>
                </a:solidFill>
                <a:latin typeface="+mn-lt"/>
              </a:defRPr>
            </a:lvl1pPr>
          </a:lstStyle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99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04D590-9922-C06A-407C-2B71839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8" y="1177409"/>
            <a:ext cx="10515600" cy="1020337"/>
          </a:xfrm>
        </p:spPr>
        <p:txBody>
          <a:bodyPr/>
          <a:lstStyle/>
          <a:p>
            <a:r>
              <a:rPr lang="en-US" sz="4400" dirty="0"/>
              <a:t>The role of judicial training in turning into reality the </a:t>
            </a:r>
            <a:r>
              <a:rPr lang="en-US" sz="4400" dirty="0" err="1"/>
              <a:t>digitalisation</a:t>
            </a:r>
            <a:r>
              <a:rPr lang="en-US" sz="4400" dirty="0"/>
              <a:t> ambitions</a:t>
            </a:r>
            <a:endParaRPr lang="en-IE" sz="4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456CEF-57DB-B4CE-60F1-7B93F72DA5B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68706F-E58B-D844-F68A-2379B7D107A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1020336"/>
          </a:xfrm>
        </p:spPr>
        <p:txBody>
          <a:bodyPr/>
          <a:lstStyle/>
          <a:p>
            <a:r>
              <a:rPr lang="en-IE" dirty="0"/>
              <a:t>Wojciech Postulski </a:t>
            </a:r>
          </a:p>
          <a:p>
            <a:r>
              <a:rPr lang="en-IE" dirty="0"/>
              <a:t>European Commission </a:t>
            </a:r>
          </a:p>
          <a:p>
            <a:r>
              <a:rPr lang="en-IE" dirty="0"/>
              <a:t>DG Justice </a:t>
            </a:r>
          </a:p>
        </p:txBody>
      </p:sp>
      <p:pic>
        <p:nvPicPr>
          <p:cNvPr id="9" name="Picture 8" descr="European Commission">
            <a:extLst>
              <a:ext uri="{FF2B5EF4-FFF2-40B4-BE49-F238E27FC236}">
                <a16:creationId xmlns:a16="http://schemas.microsoft.com/office/drawing/2014/main" id="{179F3FC9-B6FB-BFA2-12E7-546955BFD0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B8874-02A1-E65A-068E-704DA4163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75B54D7-FDE6-8179-44D5-B721B893A39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684" r="168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4D1E902-A35F-0931-97A2-B7AD4ABF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548153"/>
            <a:ext cx="9187543" cy="932304"/>
          </a:xfrm>
        </p:spPr>
        <p:txBody>
          <a:bodyPr/>
          <a:lstStyle/>
          <a:p>
            <a:r>
              <a:rPr lang="en-GB" dirty="0"/>
              <a:t>Judicial Training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79518AD-E54A-DB64-36B6-77C8B2C1DFA4}"/>
              </a:ext>
            </a:extLst>
          </p:cNvPr>
          <p:cNvSpPr txBox="1">
            <a:spLocks/>
          </p:cNvSpPr>
          <p:nvPr/>
        </p:nvSpPr>
        <p:spPr>
          <a:xfrm>
            <a:off x="903635" y="1857233"/>
            <a:ext cx="7029448" cy="38455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Digitalisation and the uptake of AI - essential </a:t>
            </a:r>
            <a:r>
              <a:rPr lang="en-GB" b="1" dirty="0"/>
              <a:t>to build the capacity of justice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Efficient and high-quality services at reduced </a:t>
            </a:r>
            <a:r>
              <a:rPr lang="en-GB" dirty="0"/>
              <a:t>cost, contributing to growth and competitiveness</a:t>
            </a:r>
            <a:endParaRPr lang="en-IE" dirty="0"/>
          </a:p>
          <a:p>
            <a:endParaRPr lang="en-US" dirty="0"/>
          </a:p>
          <a:p>
            <a:r>
              <a:rPr lang="en-US" dirty="0"/>
              <a:t>Training is instrumental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Digital transformation must include the digital empowerment of and capacity-building </a:t>
            </a:r>
          </a:p>
          <a:p>
            <a:endParaRPr lang="en-IE" dirty="0"/>
          </a:p>
          <a:p>
            <a:r>
              <a:rPr lang="en-IE" dirty="0"/>
              <a:t>Supportive environment for digitalisation of justice</a:t>
            </a:r>
            <a:endParaRPr lang="en-I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21858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ECE14-742C-CB56-F167-F44D72EA1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A6CA9CC-9ED6-C31F-3A56-8CD085C1F88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684" r="168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A41A623-62DC-F2C4-92F3-76492F95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548153"/>
            <a:ext cx="9187543" cy="932304"/>
          </a:xfrm>
        </p:spPr>
        <p:txBody>
          <a:bodyPr/>
          <a:lstStyle/>
          <a:p>
            <a:r>
              <a:rPr lang="en-GB"/>
              <a:t>European Judicial Training Strategy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B614B21-8CF0-DD96-25D3-A752F08391A9}"/>
              </a:ext>
            </a:extLst>
          </p:cNvPr>
          <p:cNvSpPr txBox="1">
            <a:spLocks/>
          </p:cNvSpPr>
          <p:nvPr/>
        </p:nvSpPr>
        <p:spPr>
          <a:xfrm>
            <a:off x="903635" y="1857233"/>
            <a:ext cx="7029448" cy="38455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  <a:p>
            <a:r>
              <a:rPr lang="en-GB" dirty="0"/>
              <a:t>New European Judicial Training Strategy</a:t>
            </a: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r>
              <a:rPr lang="en-IE" dirty="0"/>
              <a:t>JTS strong focus on digitalisation of justice</a:t>
            </a:r>
            <a:endParaRPr lang="en-IE" dirty="0">
              <a:cs typeface="Arial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299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84E44-29A6-035C-4410-B5D224313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00AC59C-40DF-57D7-9799-9A3C8013806D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7789" r="1778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408D589-795E-C6C9-3405-BAF6C155C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61067"/>
            <a:ext cx="10067544" cy="1038549"/>
          </a:xfrm>
        </p:spPr>
        <p:txBody>
          <a:bodyPr/>
          <a:lstStyle/>
          <a:p>
            <a:r>
              <a:rPr lang="en-GB" dirty="0"/>
              <a:t>Judicial Training Strategy</a:t>
            </a:r>
            <a:r>
              <a:rPr lang="en-US" dirty="0"/>
              <a:t> – Objectives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CF7E578-D1D8-DDE4-49D8-8FA73F2E93FD}"/>
              </a:ext>
            </a:extLst>
          </p:cNvPr>
          <p:cNvSpPr txBox="1">
            <a:spLocks/>
          </p:cNvSpPr>
          <p:nvPr/>
        </p:nvSpPr>
        <p:spPr>
          <a:xfrm>
            <a:off x="612648" y="1889890"/>
            <a:ext cx="7160994" cy="38455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IE" b="1" dirty="0"/>
              <a:t>Main objective:</a:t>
            </a:r>
          </a:p>
          <a:p>
            <a:pPr marL="0" indent="0" algn="just">
              <a:buNone/>
            </a:pPr>
            <a:endParaRPr lang="en-IE" dirty="0"/>
          </a:p>
          <a:p>
            <a:pPr marL="0" indent="0" algn="just">
              <a:buNone/>
            </a:pPr>
            <a:r>
              <a:rPr lang="en-IE" dirty="0"/>
              <a:t>Justice professionals acquire: </a:t>
            </a:r>
            <a:endParaRPr lang="en-IE" dirty="0">
              <a:cs typeface="Arial"/>
            </a:endParaRPr>
          </a:p>
          <a:p>
            <a:pPr lvl="1"/>
            <a:r>
              <a:rPr lang="en-US" sz="2000" dirty="0"/>
              <a:t>necessary IT and AI literacy skills</a:t>
            </a:r>
          </a:p>
          <a:p>
            <a:pPr lvl="1"/>
            <a:endParaRPr lang="en-IE" sz="2000" dirty="0"/>
          </a:p>
          <a:p>
            <a:pPr lvl="1"/>
            <a:r>
              <a:rPr lang="en-US" sz="2000" dirty="0"/>
              <a:t>knowledge on substantive law related to digital economy and society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awareness of </a:t>
            </a:r>
            <a:r>
              <a:rPr lang="en-US" sz="2000" dirty="0" err="1"/>
              <a:t>digitalisation</a:t>
            </a:r>
            <a:r>
              <a:rPr lang="en-US" sz="2000" dirty="0"/>
              <a:t> advantages</a:t>
            </a:r>
          </a:p>
        </p:txBody>
      </p:sp>
    </p:spTree>
    <p:extLst>
      <p:ext uri="{BB962C8B-B14F-4D97-AF65-F5344CB8AC3E}">
        <p14:creationId xmlns:p14="http://schemas.microsoft.com/office/powerpoint/2010/main" val="1107774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E76CC-079F-E180-153C-1C51B0138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5B148F3-4EEA-E77D-77DC-AD9925486F23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7789" r="1778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4562F10C-3E9E-1268-D5C5-A94FED028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61067"/>
            <a:ext cx="10067544" cy="1038549"/>
          </a:xfrm>
        </p:spPr>
        <p:txBody>
          <a:bodyPr/>
          <a:lstStyle/>
          <a:p>
            <a:r>
              <a:rPr lang="en-GB" dirty="0"/>
              <a:t>Judicial Training Strategy</a:t>
            </a:r>
            <a:r>
              <a:rPr lang="en-US" dirty="0"/>
              <a:t> – Objectives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318D54B-2FC8-4F9E-73F6-1D6E9156A428}"/>
              </a:ext>
            </a:extLst>
          </p:cNvPr>
          <p:cNvSpPr txBox="1">
            <a:spLocks/>
          </p:cNvSpPr>
          <p:nvPr/>
        </p:nvSpPr>
        <p:spPr>
          <a:xfrm>
            <a:off x="612648" y="1499616"/>
            <a:ext cx="7160994" cy="423585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b="1" dirty="0"/>
              <a:t>IT and AI literacy skills </a:t>
            </a:r>
            <a:r>
              <a:rPr lang="en-US" sz="2000" dirty="0"/>
              <a:t>-</a:t>
            </a:r>
            <a:r>
              <a:rPr lang="en-GB" sz="2000" dirty="0"/>
              <a:t> </a:t>
            </a:r>
            <a:r>
              <a:rPr lang="en-GB" sz="2000" b="1" dirty="0"/>
              <a:t>e-</a:t>
            </a:r>
            <a:r>
              <a:rPr lang="en-GB" sz="2000" b="1" dirty="0" err="1"/>
              <a:t>judgecraft</a:t>
            </a:r>
            <a:endParaRPr lang="en-GB" sz="2000" b="1" dirty="0"/>
          </a:p>
          <a:p>
            <a:pPr marL="457200" lvl="1" indent="0">
              <a:buNone/>
            </a:pPr>
            <a:endParaRPr lang="en-IE" sz="2000" b="1" dirty="0"/>
          </a:p>
          <a:p>
            <a:pPr lvl="1"/>
            <a:r>
              <a:rPr lang="en-US" sz="2000" dirty="0"/>
              <a:t>effectively use digital tools and infrastructure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apply </a:t>
            </a:r>
            <a:r>
              <a:rPr lang="en-US" sz="2000" dirty="0" err="1"/>
              <a:t>digitalised</a:t>
            </a:r>
            <a:r>
              <a:rPr lang="en-US" sz="2000" dirty="0"/>
              <a:t> cross-border procedures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access digital databases across borders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manage cases digitally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use of videoconferencing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r>
              <a:rPr lang="en-US" sz="2000" i="1" dirty="0"/>
              <a:t>ensuring respect for the procedural rights </a:t>
            </a:r>
          </a:p>
        </p:txBody>
      </p:sp>
    </p:spTree>
    <p:extLst>
      <p:ext uri="{BB962C8B-B14F-4D97-AF65-F5344CB8AC3E}">
        <p14:creationId xmlns:p14="http://schemas.microsoft.com/office/powerpoint/2010/main" val="171299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D0253-C9A2-2786-5353-359599CE6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7CEA6C6-A78C-68B6-56BA-A96CB72C463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7789" r="1778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C28B08B-241F-4EE9-DE67-414D778F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61067"/>
            <a:ext cx="10067544" cy="1038549"/>
          </a:xfrm>
        </p:spPr>
        <p:txBody>
          <a:bodyPr/>
          <a:lstStyle/>
          <a:p>
            <a:r>
              <a:rPr lang="en-GB" dirty="0"/>
              <a:t>Judicial Training Strategy</a:t>
            </a:r>
            <a:r>
              <a:rPr lang="en-US" dirty="0"/>
              <a:t> – Objectives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3593BB3-40AF-0044-A9D8-AA90450A0020}"/>
              </a:ext>
            </a:extLst>
          </p:cNvPr>
          <p:cNvSpPr txBox="1">
            <a:spLocks/>
          </p:cNvSpPr>
          <p:nvPr/>
        </p:nvSpPr>
        <p:spPr>
          <a:xfrm>
            <a:off x="284672" y="1499616"/>
            <a:ext cx="7488970" cy="423585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000" b="1" dirty="0"/>
              <a:t>Knowledge on substantive and procedural law related to digital economy and society</a:t>
            </a:r>
          </a:p>
          <a:p>
            <a:pPr marL="457200" lvl="1" indent="0">
              <a:buNone/>
            </a:pPr>
            <a:endParaRPr lang="en-US" sz="2000" b="1" dirty="0"/>
          </a:p>
          <a:p>
            <a:pPr lvl="1"/>
            <a:r>
              <a:rPr lang="en-US" sz="2000" dirty="0"/>
              <a:t>new legislation regulating the use of new technologies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changes in existing laws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AI Act,  Data Act,  Digital Markets Act,  Digital Services Act,  Digital Content Directive,  Sale of Goods Directive,  and Terrorist Content Online Regulation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procedural law and cross-border cooperation instruments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CJEU associated case-law</a:t>
            </a:r>
          </a:p>
        </p:txBody>
      </p:sp>
    </p:spTree>
    <p:extLst>
      <p:ext uri="{BB962C8B-B14F-4D97-AF65-F5344CB8AC3E}">
        <p14:creationId xmlns:p14="http://schemas.microsoft.com/office/powerpoint/2010/main" val="237891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27D37-A904-CB01-EA7E-7ABE95C38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90E2751-D201-3F35-524B-9817CA1B471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7789" r="1778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B3C363E5-99C7-BE3C-37A8-EBC580B3A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461067"/>
            <a:ext cx="10067544" cy="1038549"/>
          </a:xfrm>
        </p:spPr>
        <p:txBody>
          <a:bodyPr/>
          <a:lstStyle/>
          <a:p>
            <a:r>
              <a:rPr lang="en-GB" dirty="0"/>
              <a:t>Judicial Training Strategy</a:t>
            </a:r>
            <a:r>
              <a:rPr lang="en-US" dirty="0"/>
              <a:t> – Objectives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780A696-32E5-0144-C4CC-E83E5E0EAF06}"/>
              </a:ext>
            </a:extLst>
          </p:cNvPr>
          <p:cNvSpPr txBox="1">
            <a:spLocks/>
          </p:cNvSpPr>
          <p:nvPr/>
        </p:nvSpPr>
        <p:spPr>
          <a:xfrm>
            <a:off x="507492" y="1311920"/>
            <a:ext cx="7160994" cy="384557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IE" b="1" dirty="0"/>
              <a:t>A</a:t>
            </a:r>
            <a:r>
              <a:rPr lang="en-US" b="1" dirty="0" err="1"/>
              <a:t>wareness</a:t>
            </a:r>
            <a:r>
              <a:rPr lang="en-US" b="1" dirty="0"/>
              <a:t> of </a:t>
            </a:r>
            <a:r>
              <a:rPr lang="en-US" b="1" dirty="0" err="1"/>
              <a:t>digitalisation</a:t>
            </a:r>
            <a:r>
              <a:rPr lang="en-US" b="1" dirty="0"/>
              <a:t> advantages and risks</a:t>
            </a:r>
          </a:p>
          <a:p>
            <a:pPr marL="0" indent="0" algn="just">
              <a:buNone/>
            </a:pPr>
            <a:endParaRPr lang="en-IE" b="1" dirty="0"/>
          </a:p>
          <a:p>
            <a:pPr lvl="1"/>
            <a:r>
              <a:rPr lang="en-US" sz="2000" dirty="0"/>
              <a:t>potential of new technologies to simplify work and increase efficiency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impact of technology on fundamental rights and values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interplay between AI and the principle of judicial independence - overreliance on AI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tool to support, not replace, human judgment</a:t>
            </a:r>
          </a:p>
        </p:txBody>
      </p:sp>
    </p:spTree>
    <p:extLst>
      <p:ext uri="{BB962C8B-B14F-4D97-AF65-F5344CB8AC3E}">
        <p14:creationId xmlns:p14="http://schemas.microsoft.com/office/powerpoint/2010/main" val="102541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C5F2E-C630-F1CC-39BC-F3694EA41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F176647-B938-D72B-4167-E9F2EA9DB6E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7572" b="7572"/>
          <a:stretch>
            <a:fillRect/>
          </a:stretch>
        </p:blipFill>
        <p:spPr>
          <a:xfrm>
            <a:off x="0" y="1"/>
            <a:ext cx="5181600" cy="6857999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2B05D817-2F88-8EB7-8F37-66BD8DCAA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2" y="589047"/>
            <a:ext cx="10133622" cy="864850"/>
          </a:xfrm>
        </p:spPr>
        <p:txBody>
          <a:bodyPr/>
          <a:lstStyle/>
          <a:p>
            <a:r>
              <a:rPr lang="en-IE"/>
              <a:t>Coordination &amp; Cooperation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E408824-72C3-A54B-CFEB-0F1CFF5AE11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517135" y="1895333"/>
            <a:ext cx="6836663" cy="3371611"/>
          </a:xfrm>
        </p:spPr>
        <p:txBody>
          <a:bodyPr vert="horz" lIns="144000" tIns="144000" rIns="144000" bIns="144000" rtlCol="0" anchor="t">
            <a:noAutofit/>
          </a:bodyPr>
          <a:lstStyle/>
          <a:p>
            <a:r>
              <a:rPr lang="en-IE" b="1" dirty="0"/>
              <a:t>Coordination of training offers and national efforts:</a:t>
            </a:r>
          </a:p>
          <a:p>
            <a:pPr lvl="1"/>
            <a:r>
              <a:rPr lang="en-US" dirty="0"/>
              <a:t>EU funds should be better bundled </a:t>
            </a:r>
          </a:p>
          <a:p>
            <a:pPr lvl="1"/>
            <a:r>
              <a:rPr lang="en-US" dirty="0"/>
              <a:t>Training through NRPs</a:t>
            </a:r>
          </a:p>
          <a:p>
            <a:pPr lvl="1"/>
            <a:r>
              <a:rPr lang="en-US" dirty="0"/>
              <a:t>Efficient use of available budgets </a:t>
            </a:r>
          </a:p>
          <a:p>
            <a:pPr lvl="1"/>
            <a:endParaRPr lang="en-IE" dirty="0"/>
          </a:p>
          <a:p>
            <a:r>
              <a:rPr lang="en-IE" b="1" dirty="0"/>
              <a:t>Leveraging national budgets:</a:t>
            </a:r>
          </a:p>
          <a:p>
            <a:pPr lvl="1"/>
            <a:r>
              <a:rPr lang="en-US" dirty="0"/>
              <a:t>Members States to fulfil training obligations</a:t>
            </a:r>
          </a:p>
          <a:p>
            <a:pPr lvl="1"/>
            <a:r>
              <a:rPr lang="en-US" dirty="0"/>
              <a:t>Aligning national and EU efforts </a:t>
            </a:r>
          </a:p>
          <a:p>
            <a:pPr lvl="1"/>
            <a:r>
              <a:rPr lang="en-US" dirty="0"/>
              <a:t>EU funding to </a:t>
            </a:r>
            <a:r>
              <a:rPr lang="en-GB" dirty="0"/>
              <a:t>leverage and amplify national investments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57414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amp_VI_EC_Corporate_PPT_Template_2024 2.pptx" id="{82638BCC-62B9-435A-B3D4-91B8F41A0F82}" vid="{331CF50E-8039-4F5B-9C47-F59CDFBC17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7B6F83-6DDD-48D8-857B-BE72EE2D0B99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578E49-555D-4D0C-B802-355039F0D8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D81E1F-6DA9-4707-BA36-9D5427D78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48</TotalTime>
  <Words>319</Words>
  <Application>Microsoft Office PowerPoint</Application>
  <PresentationFormat>Widescreen</PresentationFormat>
  <Paragraphs>75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colour palette new PPT</vt:lpstr>
      <vt:lpstr>The role of judicial training in turning into reality the digitalisation ambitions</vt:lpstr>
      <vt:lpstr>Judicial Training</vt:lpstr>
      <vt:lpstr>European Judicial Training Strategy</vt:lpstr>
      <vt:lpstr>Judicial Training Strategy – Objectives</vt:lpstr>
      <vt:lpstr>Judicial Training Strategy – Objectives</vt:lpstr>
      <vt:lpstr>Judicial Training Strategy – Objectives</vt:lpstr>
      <vt:lpstr>Judicial Training Strategy – Objectives</vt:lpstr>
      <vt:lpstr>Coordination &amp; Cooperation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POSTULSKI Wojciech (JUST)</dc:creator>
  <cp:lastModifiedBy>POSTULSKI Wojciech (JUST)</cp:lastModifiedBy>
  <cp:revision>3</cp:revision>
  <dcterms:created xsi:type="dcterms:W3CDTF">2025-10-02T13:50:40Z</dcterms:created>
  <dcterms:modified xsi:type="dcterms:W3CDTF">2025-10-02T14:38:55Z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